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34" roundtripDataSignature="AMtx7mgQPhs479SCQayhK6JykZAjVkd1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46B398-99AA-4813-AA89-ECA16B3D5D0C}">
  <a:tblStyle styleId="{F946B398-99AA-4813-AA89-ECA16B3D5D0C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AB4C9C1-9F06-404E-A17C-D981C076FDF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9218C94-FA5E-4DEE-9153-6F2E3A0E1E3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4" Type="http://customschemas.google.com/relationships/presentationmetadata" Target="metadata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9dc744dc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69dc744dc2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6bc656632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g36bc6566323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6bc656632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g36bc6566323_0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6bc656632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g36bc6566323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36bc656632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g36bc6566323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36a00e30c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g36a00e30c5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6a036bdb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g36a036bdb53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6a00e30c5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g36a00e30c5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6a036bdb5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g36a036bdb53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6a00e30c5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g36a00e30c54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af4a03447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6af4a03447_0_5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36a036bdb5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g36a036bdb53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36d5559e25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g36d5559e259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36d580b2f4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g36d580b2f4e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36d5559e25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g36d5559e259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6d5559e2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g36d5559e259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36d5559e2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g36d5559e259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36d5559e25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g36d5559e259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36d5559e25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g36d5559e259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36d552993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g36d5529938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af4a03447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6af4a03447_0_7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36ecf1a018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g36ecf1a018a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378143343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g378143343d9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378143343d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g378143343d9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36bc6566323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g36bc6566323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3" name="Google Shape;19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af4a03447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6af4a03447_0_6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af4a03447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6af4a03447_0_4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af4a03447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6af4a03447_0_4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b4bc0a1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6b4bc0a18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6b4bc0a18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6b4bc0a18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b4bc0a18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6b4bc0a184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b4bc0a18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6b4bc0a18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af4a0344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6af4a03447_0_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af4a03447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6af4a03447_0_4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af4a03447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6af4a03447_0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af4a03447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6af4a03447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af4a03447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6af4a03447_0_6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6af4a03447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6af4a03447_0_6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af4a03447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6af4a03447_0_5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af4a03447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6af4a03447_0_7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6af4a03447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6af4a03447_0_6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6af4a03447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6af4a03447_0_5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b27017e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6b27017ea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6b27017ea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6b27017ead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6b27017ea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36b27017ead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b27017ea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6b27017ead_0_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6b27017ead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36b27017ead_0_3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6b27017ea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6b27017ead_0_4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b27017ea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6b27017ead_1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69dc744d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69dc744dc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69dc744dc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69dc744dc2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69dc744dc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369dc744dc2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69dc744dc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369dc744dc2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69dc744dc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369dc744dc2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69dc744dc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369dc744dc2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6b4bc0a18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36b4bc0a184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6b7762f9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36b7762f9a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6c463b0f6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36c463b0f6f_2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69dc744dc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369dc744dc2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c384d2ce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6c384d2ce0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69dc744dc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369dc744dc2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6b7885484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36b78854848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9dc744dc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369dc744dc2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69f275ee3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369f275ee36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69dc744dc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369dc744dc2_0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b4bc0a18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36b4bc0a184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6b4bc0a18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36b4bc0a184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69f275ee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369f275ee36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69dc744dc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369dc744dc2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69dc744dc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369dc744dc2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af4a03447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6af4a03447_0_5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6c463b0f6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36c463b0f6f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6c463b0f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36c463b0f6f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6c463b0f6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36c463b0f6f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6c463b0f6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g36c463b0f6f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6c463b0f6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36c463b0f6f_1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6c2e253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36c2e25315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6a0b4420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36a0b4420d3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6a0b4420d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36a0b4420d3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6a0b4420d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36a0b4420d3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af4a03447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6af4a03447_0_5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6a0b4420d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36a0b4420d3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6a0b4420d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36a0b4420d3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6a0bbb0db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g36a0bbb0db1_1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6a0bbb0db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36a0bbb0db1_1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6a0bbb0db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g36a0bbb0db1_1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6a0bbb0db1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g36a0bbb0db1_1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6c463b0f6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g36c463b0f6f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6c463b0f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36c463b0f6f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6c463b0f6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g36c463b0f6f_1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6a00e30c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g36a00e30c54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36a00e30c5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g36a00e30c54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6a00e30c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g36a00e30c54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6c384d2ce0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g36c384d2ce0_1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6d580b2f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g36d580b2f4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6d580b2f4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g36d580b2f4e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36d580b2f4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g36d580b2f4e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36d580b2f4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g36d580b2f4e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af4a034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6af4a03447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36d580b2f4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g36d580b2f4e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36d26c6364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36d26c6364d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6bc65663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g36bc6566323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6bc656632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g36bc6566323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6bc65663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g36bc6566323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6bc656632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g36bc6566323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6bc656632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g36bc6566323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36bc656632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g36bc6566323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6553200" y="6617245"/>
            <a:ext cx="2133600" cy="196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5.png"/><Relationship Id="rId4" Type="http://schemas.openxmlformats.org/officeDocument/2006/relationships/image" Target="../media/image10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2.png"/><Relationship Id="rId4" Type="http://schemas.openxmlformats.org/officeDocument/2006/relationships/image" Target="../media/image10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9.png"/><Relationship Id="rId4" Type="http://schemas.openxmlformats.org/officeDocument/2006/relationships/image" Target="../media/image114.png"/><Relationship Id="rId5" Type="http://schemas.openxmlformats.org/officeDocument/2006/relationships/image" Target="../media/image126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3.png"/><Relationship Id="rId4" Type="http://schemas.openxmlformats.org/officeDocument/2006/relationships/image" Target="../media/image12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2.png"/><Relationship Id="rId4" Type="http://schemas.openxmlformats.org/officeDocument/2006/relationships/image" Target="../media/image144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1.png"/><Relationship Id="rId4" Type="http://schemas.openxmlformats.org/officeDocument/2006/relationships/image" Target="../media/image144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3.png"/><Relationship Id="rId6" Type="http://schemas.openxmlformats.org/officeDocument/2006/relationships/image" Target="../media/image131.png"/><Relationship Id="rId7" Type="http://schemas.openxmlformats.org/officeDocument/2006/relationships/image" Target="../media/image13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8.png"/><Relationship Id="rId6" Type="http://schemas.openxmlformats.org/officeDocument/2006/relationships/image" Target="../media/image13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5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7.png"/><Relationship Id="rId6" Type="http://schemas.openxmlformats.org/officeDocument/2006/relationships/image" Target="../media/image138.png"/><Relationship Id="rId7" Type="http://schemas.openxmlformats.org/officeDocument/2006/relationships/image" Target="../media/image13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4.png"/><Relationship Id="rId6" Type="http://schemas.openxmlformats.org/officeDocument/2006/relationships/image" Target="../media/image129.png"/><Relationship Id="rId7" Type="http://schemas.openxmlformats.org/officeDocument/2006/relationships/image" Target="../media/image13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56.jpg"/><Relationship Id="rId6" Type="http://schemas.openxmlformats.org/officeDocument/2006/relationships/image" Target="../media/image14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63.jpg"/><Relationship Id="rId6" Type="http://schemas.openxmlformats.org/officeDocument/2006/relationships/image" Target="../media/image167.jpg"/><Relationship Id="rId7" Type="http://schemas.openxmlformats.org/officeDocument/2006/relationships/image" Target="../media/image157.jpg"/><Relationship Id="rId8" Type="http://schemas.openxmlformats.org/officeDocument/2006/relationships/image" Target="../media/image166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61.jpg"/><Relationship Id="rId6" Type="http://schemas.openxmlformats.org/officeDocument/2006/relationships/image" Target="../media/image162.jpg"/><Relationship Id="rId7" Type="http://schemas.openxmlformats.org/officeDocument/2006/relationships/image" Target="../media/image164.jpg"/><Relationship Id="rId8" Type="http://schemas.openxmlformats.org/officeDocument/2006/relationships/image" Target="../media/image155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59.jpg"/><Relationship Id="rId6" Type="http://schemas.openxmlformats.org/officeDocument/2006/relationships/image" Target="../media/image165.jpg"/><Relationship Id="rId7" Type="http://schemas.openxmlformats.org/officeDocument/2006/relationships/image" Target="../media/image160.jpg"/><Relationship Id="rId8" Type="http://schemas.openxmlformats.org/officeDocument/2006/relationships/image" Target="../media/image158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1.png"/><Relationship Id="rId6" Type="http://schemas.openxmlformats.org/officeDocument/2006/relationships/image" Target="../media/image143.png"/><Relationship Id="rId7" Type="http://schemas.openxmlformats.org/officeDocument/2006/relationships/image" Target="../media/image145.png"/><Relationship Id="rId8" Type="http://schemas.openxmlformats.org/officeDocument/2006/relationships/image" Target="../media/image14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52.png"/><Relationship Id="rId5" Type="http://schemas.openxmlformats.org/officeDocument/2006/relationships/image" Target="../media/image150.png"/><Relationship Id="rId6" Type="http://schemas.openxmlformats.org/officeDocument/2006/relationships/image" Target="../media/image147.png"/><Relationship Id="rId7" Type="http://schemas.openxmlformats.org/officeDocument/2006/relationships/image" Target="../media/image149.png"/><Relationship Id="rId8" Type="http://schemas.openxmlformats.org/officeDocument/2006/relationships/image" Target="../media/image15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7.png"/><Relationship Id="rId6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5.png"/><Relationship Id="rId6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4.png"/><Relationship Id="rId6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96.jpg"/><Relationship Id="rId6" Type="http://schemas.openxmlformats.org/officeDocument/2006/relationships/image" Target="../media/image71.jpg"/><Relationship Id="rId7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1.jpg"/><Relationship Id="rId6" Type="http://schemas.openxmlformats.org/officeDocument/2006/relationships/image" Target="../media/image63.png"/><Relationship Id="rId7" Type="http://schemas.openxmlformats.org/officeDocument/2006/relationships/image" Target="../media/image55.png"/><Relationship Id="rId8" Type="http://schemas.openxmlformats.org/officeDocument/2006/relationships/image" Target="../media/image98.jp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13" Type="http://schemas.openxmlformats.org/officeDocument/2006/relationships/image" Target="../media/image70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74.jpg"/><Relationship Id="rId7" Type="http://schemas.openxmlformats.org/officeDocument/2006/relationships/image" Target="../media/image60.png"/><Relationship Id="rId8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7.png"/><Relationship Id="rId6" Type="http://schemas.openxmlformats.org/officeDocument/2006/relationships/image" Target="../media/image73.png"/><Relationship Id="rId7" Type="http://schemas.openxmlformats.org/officeDocument/2006/relationships/image" Target="../media/image66.png"/><Relationship Id="rId8" Type="http://schemas.openxmlformats.org/officeDocument/2006/relationships/image" Target="../media/image83.png"/></Relationships>
</file>

<file path=ppt/slides/_rels/slide7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92.png"/><Relationship Id="rId5" Type="http://schemas.openxmlformats.org/officeDocument/2006/relationships/image" Target="../media/image79.png"/><Relationship Id="rId6" Type="http://schemas.openxmlformats.org/officeDocument/2006/relationships/image" Target="../media/image91.png"/><Relationship Id="rId7" Type="http://schemas.openxmlformats.org/officeDocument/2006/relationships/image" Target="../media/image102.png"/><Relationship Id="rId8" Type="http://schemas.openxmlformats.org/officeDocument/2006/relationships/image" Target="../media/image7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9.png"/><Relationship Id="rId6" Type="http://schemas.openxmlformats.org/officeDocument/2006/relationships/image" Target="../media/image87.png"/><Relationship Id="rId7" Type="http://schemas.openxmlformats.org/officeDocument/2006/relationships/image" Target="../media/image86.png"/><Relationship Id="rId8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90.png"/><Relationship Id="rId5" Type="http://schemas.openxmlformats.org/officeDocument/2006/relationships/image" Target="../media/image84.png"/><Relationship Id="rId6" Type="http://schemas.openxmlformats.org/officeDocument/2006/relationships/image" Target="../media/image88.png"/><Relationship Id="rId7" Type="http://schemas.openxmlformats.org/officeDocument/2006/relationships/image" Target="../media/image93.png"/><Relationship Id="rId8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94.png"/><Relationship Id="rId6" Type="http://schemas.openxmlformats.org/officeDocument/2006/relationships/image" Target="../media/image99.png"/><Relationship Id="rId7" Type="http://schemas.openxmlformats.org/officeDocument/2006/relationships/image" Target="../media/image95.png"/><Relationship Id="rId8" Type="http://schemas.openxmlformats.org/officeDocument/2006/relationships/image" Target="../media/image9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0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0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1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3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3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1036" r="0" t="0"/>
          <a:stretch/>
        </p:blipFill>
        <p:spPr>
          <a:xfrm>
            <a:off x="0" y="749029"/>
            <a:ext cx="4716017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000" u="none" cap="none" strike="noStrike">
                <a:solidFill>
                  <a:srgbClr val="953734"/>
                </a:solidFill>
                <a:latin typeface="Malgun Gothic"/>
                <a:ea typeface="Malgun Gothic"/>
                <a:cs typeface="Malgun Gothic"/>
                <a:sym typeface="Malgun Gothic"/>
              </a:rPr>
              <a:t>SW개발/HW제작 설계서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731049" y="3933050"/>
            <a:ext cx="63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77787B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아동을 위한 창의적인 영어 동화 앱(APP)</a:t>
            </a:r>
            <a:endParaRPr b="1" sz="2400">
              <a:solidFill>
                <a:srgbClr val="77787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808680" y="4754468"/>
            <a:ext cx="752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2025. 08. 29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StoryCraft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9dc744dc2_0_6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4" name="Google Shape;204;g369dc744dc2_0_6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g369dc744dc2_0_6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g369dc744dc2_0_66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g369dc744dc2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69dc744dc2_0_6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" name="Google Shape;209;g369dc744dc2_0_66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g369dc744dc2_0_66"/>
          <p:cNvGraphicFramePr/>
          <p:nvPr/>
        </p:nvGraphicFramePr>
        <p:xfrm>
          <a:off x="416550" y="2123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21450"/>
                <a:gridCol w="1364475"/>
                <a:gridCol w="1270775"/>
                <a:gridCol w="2515625"/>
                <a:gridCol w="699450"/>
                <a:gridCol w="589875"/>
              </a:tblGrid>
              <a:tr h="32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53905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AU04_PROFILE_01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선택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이후 접속할 프로필 선택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390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AU04_PROFILE_02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생성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이름, 나이, 학습 난이도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AU04_PROFILE_03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삭제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삭제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AU04_PROFILE_04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수정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이름, 나이, 학습 난이도 수정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6bc6566323_0_10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47" name="Google Shape;1547;g36bc6566323_0_10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8" name="Google Shape;1548;g36bc6566323_0_10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9" name="Google Shape;1549;g36bc6566323_0_105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공지/이벤트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0" name="Google Shape;1550;g36bc6566323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g36bc6566323_0_10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52" name="Google Shape;1552;g36bc6566323_0_105"/>
          <p:cNvGraphicFramePr/>
          <p:nvPr/>
        </p:nvGraphicFramePr>
        <p:xfrm>
          <a:off x="298210" y="19807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관리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-01-02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목록 조회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-01-03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상세 확인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진행 중인 이벤트 조회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-02-02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지난 이벤트 아카이브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자주 묻는 질문(FAQ) 조회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-03-02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검색 기능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-03-03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FAQ 추천 질문 표시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-04-01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 문의 연결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53" name="Google Shape;1553;g36bc6566323_0_105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6bc6566323_0_15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59" name="Google Shape;1559;g36bc6566323_0_15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0" name="Google Shape;1560;g36bc6566323_0_15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1" name="Google Shape;1561;g36bc6566323_0_156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 페이지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2" name="Google Shape;1562;g36bc6566323_0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g36bc6566323_0_15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64" name="Google Shape;1564;g36bc6566323_0_156"/>
          <p:cNvGraphicFramePr/>
          <p:nvPr/>
        </p:nvGraphicFramePr>
        <p:xfrm>
          <a:off x="298210" y="18116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10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MYPG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MYPG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정보 관리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MYPG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-01-02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탈퇴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MYPG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관리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MYPG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내가 만든 동화 조회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MYPG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-02-03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읽은 동화 기록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MYPG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구독/결제 관리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MYPG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-03-02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플랜 확인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MYPG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-03-03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내역 조회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MYPG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-04-01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통계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MYPG-04-02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통계 기간별 조회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65" name="Google Shape;1565;g36bc6566323_0_156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36bc6566323_0_16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71" name="Google Shape;1571;g36bc6566323_0_16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2" name="Google Shape;1572;g36bc6566323_0_16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3" name="Google Shape;1573;g36bc6566323_0_167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4" name="Google Shape;1574;g36bc6566323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g36bc6566323_0_16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6" name="Google Shape;1576;g36bc6566323_0_167"/>
          <p:cNvGraphicFramePr/>
          <p:nvPr/>
        </p:nvGraphicFramePr>
        <p:xfrm>
          <a:off x="298210" y="22445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SETT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SETT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 알림 설정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SETT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언어 설정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SETT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자녀 계정 관리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SETT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 정보 확인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SETT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-05-01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초기화/삭제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SETT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-06-01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 설정 기능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SETT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-07-01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고객센터/문의하기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77" name="Google Shape;1577;g36bc6566323_0_167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6bc6566323_0_17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83" name="Google Shape;1583;g36bc6566323_0_17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4" name="Google Shape;1584;g36bc6566323_0_17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5" name="Google Shape;1585;g36bc6566323_0_178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보상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6" name="Google Shape;1586;g36bc6566323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g36bc6566323_0_17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88" name="Google Shape;1588;g36bc6566323_0_178"/>
          <p:cNvGraphicFramePr/>
          <p:nvPr/>
        </p:nvGraphicFramePr>
        <p:xfrm>
          <a:off x="298210" y="24068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보상 포인트 지급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-01-02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데일리 미션 달성 보상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-01-03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연속 학습 보상 제공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보상 히스토리 제공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STLT-02-02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레벨 및 배지 시스템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STLT-03-01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보상 시각화(애니메이션/이펙트 효과 제공)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89" name="Google Shape;1589;g36bc6566323_0_178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26" title="ERD_enti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825" y="1525888"/>
            <a:ext cx="3994339" cy="4280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2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96" name="Google Shape;1596;p2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7" name="Google Shape;1597;p2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8" name="Google Shape;1598;p26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9" name="Google Shape;159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26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1" name="Google Shape;1601;p2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2" name="Google Shape;1602;p26"/>
          <p:cNvSpPr/>
          <p:nvPr/>
        </p:nvSpPr>
        <p:spPr>
          <a:xfrm>
            <a:off x="234600" y="1473050"/>
            <a:ext cx="8674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3" name="Google Shape;1603;p26"/>
          <p:cNvPicPr preferRelativeResize="0"/>
          <p:nvPr/>
        </p:nvPicPr>
        <p:blipFill rotWithShape="1">
          <a:blip r:embed="rId5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26"/>
          <p:cNvSpPr txBox="1"/>
          <p:nvPr/>
        </p:nvSpPr>
        <p:spPr>
          <a:xfrm>
            <a:off x="3584100" y="1124750"/>
            <a:ext cx="19758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Storycraft 전체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ERD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Google Shape;1609;g36a00e30c54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599" y="1517200"/>
            <a:ext cx="3642600" cy="41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g36a00e30c54_0_45" title="ERD_user관점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50" y="1517201"/>
            <a:ext cx="3642600" cy="4298138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g36a00e30c54_0_4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12" name="Google Shape;1612;g36a00e30c54_0_4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3" name="Google Shape;1613;g36a00e30c54_0_4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4" name="Google Shape;1614;g36a00e30c54_0_45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5" name="Google Shape;1615;g36a00e30c54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g36a00e30c54_0_4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7" name="Google Shape;1617;g36a00e30c54_0_4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8" name="Google Shape;1618;g36a00e30c54_0_45"/>
          <p:cNvSpPr/>
          <p:nvPr/>
        </p:nvSpPr>
        <p:spPr>
          <a:xfrm>
            <a:off x="222256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9" name="Google Shape;1619;g36a00e30c54_0_45"/>
          <p:cNvSpPr/>
          <p:nvPr/>
        </p:nvSpPr>
        <p:spPr>
          <a:xfrm>
            <a:off x="4572000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0" name="Google Shape;1620;g36a00e30c54_0_45"/>
          <p:cNvPicPr preferRelativeResize="0"/>
          <p:nvPr/>
        </p:nvPicPr>
        <p:blipFill rotWithShape="1">
          <a:blip r:embed="rId6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g36a00e30c54_0_45"/>
          <p:cNvSpPr txBox="1"/>
          <p:nvPr/>
        </p:nvSpPr>
        <p:spPr>
          <a:xfrm>
            <a:off x="1709950" y="1172600"/>
            <a:ext cx="12312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 관련 ERD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" name="Google Shape;1626;g36a036bdb5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312" y="3083400"/>
            <a:ext cx="4133173" cy="11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g36a036bdb53_0_1" title="ERD_user관점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50" y="1517201"/>
            <a:ext cx="3642600" cy="4298138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g36a036bdb53_0_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29" name="Google Shape;1629;g36a036bdb53_0_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0" name="Google Shape;1630;g36a036bdb53_0_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1" name="Google Shape;1631;g36a036bdb53_0_1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2" name="Google Shape;1632;g36a036bdb53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g36a036bdb53_0_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4" name="Google Shape;1634;g36a036bdb53_0_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5" name="Google Shape;1635;g36a036bdb53_0_1"/>
          <p:cNvSpPr/>
          <p:nvPr/>
        </p:nvSpPr>
        <p:spPr>
          <a:xfrm>
            <a:off x="222256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6" name="Google Shape;1636;g36a036bdb53_0_1"/>
          <p:cNvSpPr/>
          <p:nvPr/>
        </p:nvSpPr>
        <p:spPr>
          <a:xfrm>
            <a:off x="4572000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7" name="Google Shape;1637;g36a036bdb53_0_1"/>
          <p:cNvPicPr preferRelativeResize="0"/>
          <p:nvPr/>
        </p:nvPicPr>
        <p:blipFill rotWithShape="1">
          <a:blip r:embed="rId6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g36a036bdb53_0_1"/>
          <p:cNvSpPr txBox="1"/>
          <p:nvPr/>
        </p:nvSpPr>
        <p:spPr>
          <a:xfrm>
            <a:off x="1709950" y="1172600"/>
            <a:ext cx="12312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 관련 ERD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Google Shape;1643;g36a00e30c54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125" y="4450575"/>
            <a:ext cx="3709550" cy="122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g36a00e30c54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125" y="1628100"/>
            <a:ext cx="3709551" cy="277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g36a00e30c54_0_61" title="ERD_Story관점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000" y="2163450"/>
            <a:ext cx="4226299" cy="300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g36a00e30c54_0_6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47" name="Google Shape;1647;g36a00e30c54_0_6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8" name="Google Shape;1648;g36a00e30c54_0_6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9" name="Google Shape;1649;g36a00e30c54_0_61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0" name="Google Shape;1650;g36a00e30c54_0_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g36a00e30c54_0_6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2" name="Google Shape;1652;g36a00e30c54_0_6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3" name="Google Shape;1653;g36a00e30c54_0_61"/>
          <p:cNvSpPr/>
          <p:nvPr/>
        </p:nvSpPr>
        <p:spPr>
          <a:xfrm>
            <a:off x="222256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g36a00e30c54_0_61"/>
          <p:cNvSpPr/>
          <p:nvPr/>
        </p:nvSpPr>
        <p:spPr>
          <a:xfrm>
            <a:off x="4572000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5" name="Google Shape;1655;g36a00e30c54_0_61"/>
          <p:cNvPicPr preferRelativeResize="0"/>
          <p:nvPr/>
        </p:nvPicPr>
        <p:blipFill rotWithShape="1">
          <a:blip r:embed="rId7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g36a00e30c54_0_61"/>
          <p:cNvSpPr txBox="1"/>
          <p:nvPr/>
        </p:nvSpPr>
        <p:spPr>
          <a:xfrm>
            <a:off x="1709950" y="1172600"/>
            <a:ext cx="12312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관련 ERD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g36a036bdb53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750" y="1807362"/>
            <a:ext cx="4226300" cy="371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g36a036bdb53_0_22" title="ERD_Story관점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00" y="2163450"/>
            <a:ext cx="4226299" cy="300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g36a036bdb53_0_2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64" name="Google Shape;1664;g36a036bdb53_0_2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5" name="Google Shape;1665;g36a036bdb53_0_2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6" name="Google Shape;1666;g36a036bdb53_0_22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7" name="Google Shape;1667;g36a036bdb53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g36a036bdb53_0_2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9" name="Google Shape;1669;g36a036bdb53_0_2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0" name="Google Shape;1670;g36a036bdb53_0_22"/>
          <p:cNvSpPr/>
          <p:nvPr/>
        </p:nvSpPr>
        <p:spPr>
          <a:xfrm>
            <a:off x="222256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1" name="Google Shape;1671;g36a036bdb53_0_22"/>
          <p:cNvSpPr/>
          <p:nvPr/>
        </p:nvSpPr>
        <p:spPr>
          <a:xfrm>
            <a:off x="4572000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2" name="Google Shape;1672;g36a036bdb53_0_22"/>
          <p:cNvPicPr preferRelativeResize="0"/>
          <p:nvPr/>
        </p:nvPicPr>
        <p:blipFill rotWithShape="1">
          <a:blip r:embed="rId6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g36a036bdb53_0_22"/>
          <p:cNvSpPr txBox="1"/>
          <p:nvPr/>
        </p:nvSpPr>
        <p:spPr>
          <a:xfrm>
            <a:off x="1709950" y="1172600"/>
            <a:ext cx="12312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관련 ERD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8" name="Google Shape;1678;g36a00e30c54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000" y="1553350"/>
            <a:ext cx="3187801" cy="42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g36a00e30c54_0_77" title="ERD_학습관점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77" y="1523175"/>
            <a:ext cx="4222351" cy="42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g36a00e30c54_0_7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81" name="Google Shape;1681;g36a00e30c54_0_7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2" name="Google Shape;1682;g36a00e30c54_0_7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3" name="Google Shape;1683;g36a00e30c54_0_77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4" name="Google Shape;1684;g36a00e30c54_0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g36a00e30c54_0_7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6" name="Google Shape;1686;g36a00e30c54_0_7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7" name="Google Shape;1687;g36a00e30c54_0_77"/>
          <p:cNvSpPr/>
          <p:nvPr/>
        </p:nvSpPr>
        <p:spPr>
          <a:xfrm>
            <a:off x="222256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8" name="Google Shape;1688;g36a00e30c54_0_77"/>
          <p:cNvSpPr/>
          <p:nvPr/>
        </p:nvSpPr>
        <p:spPr>
          <a:xfrm>
            <a:off x="4572000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9" name="Google Shape;1689;g36a00e30c54_0_77"/>
          <p:cNvPicPr preferRelativeResize="0"/>
          <p:nvPr/>
        </p:nvPicPr>
        <p:blipFill rotWithShape="1">
          <a:blip r:embed="rId6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g36a00e30c54_0_77"/>
          <p:cNvSpPr txBox="1"/>
          <p:nvPr/>
        </p:nvSpPr>
        <p:spPr>
          <a:xfrm>
            <a:off x="1564150" y="1175588"/>
            <a:ext cx="16080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교육/퀴즈 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ERD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af4a03447_0_50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6" name="Google Shape;216;g36af4a03447_0_50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g36af4a03447_0_50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g36af4a03447_0_509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" name="Google Shape;219;g36af4a03447_0_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6af4a03447_0_50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g36af4a03447_0_509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2" name="Google Shape;222;g36af4a03447_0_509"/>
          <p:cNvGraphicFramePr/>
          <p:nvPr/>
        </p:nvGraphicFramePr>
        <p:xfrm>
          <a:off x="416550" y="199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273575"/>
                <a:gridCol w="10794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생성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SG01_CREATE_01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ChatGPT로 동화 생성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입력한 주제/키워드로 AI가 동화 스토리 작성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SG01_CREATE_02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기반 생성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리스트를 기반으로 자동 스토리 전개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SG01_CREATE_03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미리보기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 완료 전 스토리 내용을 요약해서 사용자에게 표시 및 삽화 표출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SG01_CREATE_04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단락별 동화 렌더링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본문을 단락 기준으로 분리 표시, 가독성 강화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삽화 생성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02_T2I_01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텍스트 기반 이미지 생성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내용을 분석하여 장면별 이미지 생성 (텍스트 → 이미지)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02_T2I_02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 스타일 반영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캐릭터 스타일(아동풍, 리얼풍 등) 선택 적용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23" name="Google Shape;223;g36af4a03447_0_509"/>
          <p:cNvSpPr txBox="1"/>
          <p:nvPr/>
        </p:nvSpPr>
        <p:spPr>
          <a:xfrm>
            <a:off x="3016055" y="1422319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생성 및 읽기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g36a036bdb53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0" y="1523175"/>
            <a:ext cx="3387267" cy="42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g36a036bdb53_0_41" title="ERD_학습관점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77" y="1523175"/>
            <a:ext cx="4222351" cy="42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g36a036bdb53_0_4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98" name="Google Shape;1698;g36a036bdb53_0_4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9" name="Google Shape;1699;g36a036bdb53_0_4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0" name="Google Shape;1700;g36a036bdb53_0_41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1" name="Google Shape;1701;g36a036bdb53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g36a036bdb53_0_4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3" name="Google Shape;1703;g36a036bdb53_0_4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4" name="Google Shape;1704;g36a036bdb53_0_41"/>
          <p:cNvSpPr/>
          <p:nvPr/>
        </p:nvSpPr>
        <p:spPr>
          <a:xfrm>
            <a:off x="222256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5" name="Google Shape;1705;g36a036bdb53_0_41"/>
          <p:cNvSpPr/>
          <p:nvPr/>
        </p:nvSpPr>
        <p:spPr>
          <a:xfrm>
            <a:off x="4572000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6" name="Google Shape;1706;g36a036bdb53_0_41"/>
          <p:cNvPicPr preferRelativeResize="0"/>
          <p:nvPr/>
        </p:nvPicPr>
        <p:blipFill rotWithShape="1">
          <a:blip r:embed="rId6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g36a036bdb53_0_41"/>
          <p:cNvSpPr txBox="1"/>
          <p:nvPr/>
        </p:nvSpPr>
        <p:spPr>
          <a:xfrm>
            <a:off x="1564150" y="1175588"/>
            <a:ext cx="16080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교육/퀴즈 관련 ERD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36d5559e259_0_6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13" name="Google Shape;1713;g36d5559e259_0_6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4" name="Google Shape;1714;g36d5559e259_0_6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5" name="Google Shape;1715;g36d5559e259_0_68"/>
          <p:cNvSpPr txBox="1"/>
          <p:nvPr/>
        </p:nvSpPr>
        <p:spPr>
          <a:xfrm>
            <a:off x="172050" y="684200"/>
            <a:ext cx="3718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소스코드(1) - </a:t>
            </a: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6" name="Google Shape;1716;g36d5559e259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g36d5559e259_0_6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8" name="Google Shape;1718;g36d5559e259_0_68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9" name="Google Shape;1719;g36d5559e259_0_68"/>
          <p:cNvSpPr txBox="1"/>
          <p:nvPr/>
        </p:nvSpPr>
        <p:spPr>
          <a:xfrm>
            <a:off x="991650" y="5522500"/>
            <a:ext cx="20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Auth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Service.java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0" name="Google Shape;1720;g36d5559e259_0_68"/>
          <p:cNvSpPr txBox="1"/>
          <p:nvPr/>
        </p:nvSpPr>
        <p:spPr>
          <a:xfrm>
            <a:off x="-577700" y="1527275"/>
            <a:ext cx="465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인증 및 로그인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1" name="Google Shape;1721;g36d5559e259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350" y="2103679"/>
            <a:ext cx="3215099" cy="327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g36d5559e259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5338" y="652037"/>
            <a:ext cx="3054124" cy="32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g36d5559e259_0_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4600" y="3980350"/>
            <a:ext cx="3275600" cy="29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36d580b2f4e_0_10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29" name="Google Shape;1729;g36d580b2f4e_0_10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0" name="Google Shape;1730;g36d580b2f4e_0_10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1" name="Google Shape;1731;g36d580b2f4e_0_102"/>
          <p:cNvSpPr txBox="1"/>
          <p:nvPr/>
        </p:nvSpPr>
        <p:spPr>
          <a:xfrm>
            <a:off x="172050" y="684200"/>
            <a:ext cx="4071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 소스코드(1) - </a:t>
            </a: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2" name="Google Shape;1732;g36d580b2f4e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g36d580b2f4e_0_10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4" name="Google Shape;1734;g36d580b2f4e_0_102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g36d580b2f4e_0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50" y="2100449"/>
            <a:ext cx="4481651" cy="29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g36d580b2f4e_0_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1026" y="1612586"/>
            <a:ext cx="4185500" cy="4836455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g36d580b2f4e_0_102"/>
          <p:cNvSpPr txBox="1"/>
          <p:nvPr/>
        </p:nvSpPr>
        <p:spPr>
          <a:xfrm>
            <a:off x="1484575" y="5045775"/>
            <a:ext cx="20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UserService.java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36d5559e259_0_8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43" name="Google Shape;1743;g36d5559e259_0_8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4" name="Google Shape;1744;g36d5559e259_0_8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45" name="Google Shape;1745;g36d5559e259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g36d5559e259_0_8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7" name="Google Shape;1747;g36d5559e259_0_81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g36d5559e259_0_81"/>
          <p:cNvSpPr txBox="1"/>
          <p:nvPr/>
        </p:nvSpPr>
        <p:spPr>
          <a:xfrm>
            <a:off x="3531750" y="4898525"/>
            <a:ext cx="20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StoryService.java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9" name="Google Shape;1749;g36d5559e259_0_81" title="storyServi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57819"/>
            <a:ext cx="8839200" cy="2742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g36d5559e259_0_81"/>
          <p:cNvSpPr txBox="1"/>
          <p:nvPr/>
        </p:nvSpPr>
        <p:spPr>
          <a:xfrm>
            <a:off x="172050" y="1528375"/>
            <a:ext cx="20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2.동화 생성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1" name="Google Shape;1751;g36d5559e259_0_81"/>
          <p:cNvSpPr txBox="1"/>
          <p:nvPr/>
        </p:nvSpPr>
        <p:spPr>
          <a:xfrm>
            <a:off x="172050" y="684200"/>
            <a:ext cx="4032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 소스코드(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- </a:t>
            </a: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36d5559e259_0_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57" name="Google Shape;1757;g36d5559e259_0_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8" name="Google Shape;1758;g36d5559e259_0_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59" name="Google Shape;1759;g36d5559e259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g36d5559e259_0_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1" name="Google Shape;1761;g36d5559e259_0_2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g36d5559e259_0_2" title="AiGptService_story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826" y="1774136"/>
            <a:ext cx="3788624" cy="225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g36d5559e259_0_2" title="AiGptService_story(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7826" y="4075621"/>
            <a:ext cx="3788626" cy="2211836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g36d5559e259_0_2"/>
          <p:cNvSpPr txBox="1"/>
          <p:nvPr/>
        </p:nvSpPr>
        <p:spPr>
          <a:xfrm>
            <a:off x="3531750" y="6338625"/>
            <a:ext cx="20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AiGptService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.java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5" name="Google Shape;1765;g36d5559e259_0_2" title="AiGptService_story(1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00" y="1774125"/>
            <a:ext cx="5065775" cy="4530729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g36d5559e259_0_2"/>
          <p:cNvSpPr txBox="1"/>
          <p:nvPr/>
        </p:nvSpPr>
        <p:spPr>
          <a:xfrm>
            <a:off x="172050" y="684200"/>
            <a:ext cx="4032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 소스코드(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- </a:t>
            </a: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36d5559e259_0_2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2" name="Google Shape;1772;g36d5559e259_0_2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3" name="Google Shape;1773;g36d5559e259_0_2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4" name="Google Shape;1774;g36d5559e259_0_23"/>
          <p:cNvSpPr txBox="1"/>
          <p:nvPr/>
        </p:nvSpPr>
        <p:spPr>
          <a:xfrm>
            <a:off x="172050" y="684200"/>
            <a:ext cx="4032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 소스코드(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- </a:t>
            </a: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5" name="Google Shape;1775;g36d5559e259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g36d5559e259_0_2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7" name="Google Shape;1777;g36d5559e259_0_2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g36d5559e259_0_23"/>
          <p:cNvSpPr txBox="1"/>
          <p:nvPr/>
        </p:nvSpPr>
        <p:spPr>
          <a:xfrm>
            <a:off x="3590400" y="6286550"/>
            <a:ext cx="196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Quiz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Service.java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9" name="Google Shape;1779;g36d5559e259_0_23"/>
          <p:cNvSpPr txBox="1"/>
          <p:nvPr/>
        </p:nvSpPr>
        <p:spPr>
          <a:xfrm>
            <a:off x="172050" y="1528375"/>
            <a:ext cx="20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퀴즈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0" name="Google Shape;1780;g36d5559e259_0_23" title="QuizService_createQuiz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50" y="1959475"/>
            <a:ext cx="8854401" cy="432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6d5559e259_0_3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86" name="Google Shape;1786;g36d5559e259_0_3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7" name="Google Shape;1787;g36d5559e259_0_3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8" name="Google Shape;1788;g36d5559e259_0_37"/>
          <p:cNvSpPr txBox="1"/>
          <p:nvPr/>
        </p:nvSpPr>
        <p:spPr>
          <a:xfrm>
            <a:off x="172050" y="684200"/>
            <a:ext cx="4355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 소스코드(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- </a:t>
            </a: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9" name="Google Shape;1789;g36d5559e259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g36d5559e259_0_3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1" name="Google Shape;1791;g36d5559e259_0_37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g36d5559e259_0_37"/>
          <p:cNvSpPr txBox="1"/>
          <p:nvPr/>
        </p:nvSpPr>
        <p:spPr>
          <a:xfrm>
            <a:off x="3559000" y="6286550"/>
            <a:ext cx="20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AiGptService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.java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3" name="Google Shape;1793;g36d5559e259_0_37" title="AiGptService_컨텐츠_키워드 기반 퀴즈 생성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1424388"/>
            <a:ext cx="4419600" cy="146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g36d5559e259_0_37" title="AiGptService_컨텐츠_키워드 기반 퀴즈 생성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5875" y="2471275"/>
            <a:ext cx="4499351" cy="28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g36d5559e259_0_37" title="AiGptService_컨텐츠_키워드 기반 퀴즈 생성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113" y="2996725"/>
            <a:ext cx="3418375" cy="309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36d5559e259_0_5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01" name="Google Shape;1801;g36d5559e259_0_5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2" name="Google Shape;1802;g36d5559e259_0_5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3" name="Google Shape;1803;g36d5559e259_0_50"/>
          <p:cNvSpPr txBox="1"/>
          <p:nvPr/>
        </p:nvSpPr>
        <p:spPr>
          <a:xfrm>
            <a:off x="172050" y="684200"/>
            <a:ext cx="3758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 소스코드(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- </a:t>
            </a:r>
            <a:r>
              <a:rPr b="1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4" name="Google Shape;1804;g36d5559e259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g36d5559e259_0_5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6" name="Google Shape;1806;g36d5559e259_0_5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g36d5559e259_0_50"/>
          <p:cNvSpPr txBox="1"/>
          <p:nvPr/>
        </p:nvSpPr>
        <p:spPr>
          <a:xfrm>
            <a:off x="3457650" y="6362750"/>
            <a:ext cx="222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AiQuizService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.java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8" name="Google Shape;1808;g36d5559e259_0_50" title="AiQuizServi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7637" y="1175800"/>
            <a:ext cx="6328726" cy="51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6d55299386_0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14" name="Google Shape;1814;g36d55299386_0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5" name="Google Shape;1815;g36d55299386_0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6" name="Google Shape;1816;g36d55299386_0_0"/>
          <p:cNvSpPr txBox="1"/>
          <p:nvPr/>
        </p:nvSpPr>
        <p:spPr>
          <a:xfrm>
            <a:off x="323525" y="692700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소스코드</a:t>
            </a: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- </a:t>
            </a: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7" name="Google Shape;1817;g36d5529938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g36d55299386_0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9" name="Google Shape;1819;g36d55299386_0_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g36d5529938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75" y="3187900"/>
            <a:ext cx="3370875" cy="29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g36d55299386_0_0"/>
          <p:cNvSpPr txBox="1"/>
          <p:nvPr/>
        </p:nvSpPr>
        <p:spPr>
          <a:xfrm>
            <a:off x="709000" y="6213875"/>
            <a:ext cx="1893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Types</a:t>
            </a:r>
            <a:endParaRPr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2" name="Google Shape;1822;g36d5529938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7175" y="1239500"/>
            <a:ext cx="5419249" cy="49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g36d55299386_0_0"/>
          <p:cNvSpPr txBox="1"/>
          <p:nvPr/>
        </p:nvSpPr>
        <p:spPr>
          <a:xfrm>
            <a:off x="4617398" y="6213875"/>
            <a:ext cx="3478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불러오기</a:t>
            </a:r>
            <a:endParaRPr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4" name="Google Shape;1824;g36d5529938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071" y="1239521"/>
            <a:ext cx="3370875" cy="189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30" name="Google Shape;1830;p2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1" name="Google Shape;1831;p2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2" name="Google Shape;1832;p29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참조-</a:t>
            </a: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 및 설명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3" name="Google Shape;18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29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35" name="Google Shape;1835;p29"/>
          <p:cNvGraphicFramePr/>
          <p:nvPr/>
        </p:nvGraphicFramePr>
        <p:xfrm>
          <a:off x="450882" y="1268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825400"/>
                <a:gridCol w="1080125"/>
                <a:gridCol w="1572250"/>
                <a:gridCol w="4764450"/>
              </a:tblGrid>
              <a:tr h="2941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적용내역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83175">
                <a:tc rowSpan="9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S/W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개발환경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스마트폰 App</a:t>
                      </a:r>
                      <a:endParaRPr sz="10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Visual Studio Code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프론트엔드 개발을 위한 통합 개발 환경(IDE) 사용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8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Expo CLI (SDK 52)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React Native 앱의 빌드, 테스트, 배포를 위한 프레임워크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React Native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Android, iOS 앱을 동시에 개발하기 위한 모바일 프레임워크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TypeScript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정적 타입을 제공하는 JavaScript 기반 언어 사용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Express.js (로컬 서버)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API 요청 테스트를 위한 임시 백엔드 서버 구현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 애플리케이션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Java17+SpringBoot(3.2.5)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서버 애플리케이션 개발을 위한 핵심 프레임워크, REST API 구현, 인증/보안, 비즈니스 로직 처리 담당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PostgreSQL(AWS RDS)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클라우드 기반의 관계형 데이터베이스로, 사용자 정보, 동화 데이터, 학습 이력등 주요 데이터 저장 및 관리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Gradle 8.7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의존성 관리 및 빌드 자동화를 위한 도구로, 프로젝트의 효율적인 빌드, 테스트, 배포 환경 구성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OpenAI API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GPT, DALL·E, Whisper를 활용하여 동화 콘텐츠를 생성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1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H/W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구성장비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디바이스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스마트폰</a:t>
                      </a:r>
                      <a:b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(안드로이드, 아이폰) 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실제 앱 테스트 및 반응형 UI 검증을 위한 테스트 디바이스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6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AWS Cloud Infra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AWS Cloud Infra를 기반으로 EC2, RDS, S3, Lambda 등을 활용하여 서버를 안정적이고 효율적으로 운영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36" name="Google Shape;1836;p29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af4a03447_0_71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9" name="Google Shape;229;g36af4a03447_0_71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g36af4a03447_0_71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g36af4a03447_0_716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g36af4a03447_0_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6af4a03447_0_71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4" name="Google Shape;234;g36af4a03447_0_716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" name="Google Shape;235;g36af4a03447_0_716"/>
          <p:cNvGraphicFramePr/>
          <p:nvPr/>
        </p:nvGraphicFramePr>
        <p:xfrm>
          <a:off x="416550" y="2131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273575"/>
                <a:gridCol w="10794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영어 학습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SG03_EDU_01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ChatGPT로 동화 생성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입력한 주제/키워드로 AI가 동화 스토리 작성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SG03_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EDU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기반 생성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리스트를 기반으로 자동 스토리 전개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SG03_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EDU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미리보기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 완료 전 스토리 내용을 요약해서 사용자에게 표시 및 삽화 표출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SG03_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EDU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단락별 동화 렌더링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본문을 단락 기준으로 분리 표시, 가독성 강화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3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42" name="Google Shape;1842;p3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3" name="Google Shape;1843;p3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4" name="Google Shape;1844;p30"/>
          <p:cNvSpPr txBox="1"/>
          <p:nvPr/>
        </p:nvSpPr>
        <p:spPr>
          <a:xfrm>
            <a:off x="323525" y="692700"/>
            <a:ext cx="37761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참조-S/W 기능 실사 사진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5" name="Google Shape;18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30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7" name="Google Shape;1847;p30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8" name="Google Shape;1848;p30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750" y="1618575"/>
            <a:ext cx="3029600" cy="42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400" y="1884901"/>
            <a:ext cx="4624801" cy="26279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1" name="Google Shape;1851;p30"/>
          <p:cNvSpPr txBox="1"/>
          <p:nvPr/>
        </p:nvSpPr>
        <p:spPr>
          <a:xfrm>
            <a:off x="4527850" y="4779150"/>
            <a:ext cx="33459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 인증 코드</a:t>
            </a:r>
            <a:endParaRPr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36ecf1a018a_1_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57" name="Google Shape;1857;g36ecf1a018a_1_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8" name="Google Shape;1858;g36ecf1a018a_1_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9" name="Google Shape;1859;g36ecf1a018a_1_1"/>
          <p:cNvSpPr txBox="1"/>
          <p:nvPr/>
        </p:nvSpPr>
        <p:spPr>
          <a:xfrm>
            <a:off x="323525" y="692700"/>
            <a:ext cx="38805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참조-S/W 기능 실사 사진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0" name="Google Shape;1860;g36ecf1a018a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g36ecf1a018a_1_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2" name="Google Shape;1862;g36ecf1a018a_1_1"/>
          <p:cNvSpPr/>
          <p:nvPr/>
        </p:nvSpPr>
        <p:spPr>
          <a:xfrm>
            <a:off x="222256" y="1473901"/>
            <a:ext cx="8454300" cy="4619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3" name="Google Shape;1863;g36ecf1a018a_1_1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g36ecf1a018a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472001" y="665199"/>
            <a:ext cx="2160000" cy="39600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5" name="Google Shape;1865;g36ecf1a018a_1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324350" y="665200"/>
            <a:ext cx="21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g36ecf1a018a_1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1324351" y="2890999"/>
            <a:ext cx="2160000" cy="39600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7" name="Google Shape;1867;g36ecf1a018a_1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472001" y="2890999"/>
            <a:ext cx="2160000" cy="39600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378143343d9_0_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3" name="Google Shape;1873;g378143343d9_0_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4" name="Google Shape;1874;g378143343d9_0_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5" name="Google Shape;1875;g378143343d9_0_9"/>
          <p:cNvSpPr txBox="1"/>
          <p:nvPr/>
        </p:nvSpPr>
        <p:spPr>
          <a:xfrm>
            <a:off x="323525" y="692700"/>
            <a:ext cx="38805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참조-S/W 기능 실사 사진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6" name="Google Shape;1876;g378143343d9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378143343d9_0_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8" name="Google Shape;1878;g378143343d9_0_9"/>
          <p:cNvSpPr/>
          <p:nvPr/>
        </p:nvSpPr>
        <p:spPr>
          <a:xfrm>
            <a:off x="222256" y="1473901"/>
            <a:ext cx="8454300" cy="4619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9" name="Google Shape;1879;g378143343d9_0_9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g378143343d9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324351" y="669548"/>
            <a:ext cx="2160000" cy="39600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1" name="Google Shape;1881;g378143343d9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5472013" y="669548"/>
            <a:ext cx="2160000" cy="39600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2" name="Google Shape;1882;g378143343d9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360" y="3822776"/>
            <a:ext cx="3960003" cy="2160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3" name="Google Shape;1883;g378143343d9_0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472014" y="2922773"/>
            <a:ext cx="2160000" cy="39600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78143343d9_0_2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89" name="Google Shape;1889;g378143343d9_0_2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0" name="Google Shape;1890;g378143343d9_0_2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1" name="Google Shape;1891;g378143343d9_0_28"/>
          <p:cNvSpPr txBox="1"/>
          <p:nvPr/>
        </p:nvSpPr>
        <p:spPr>
          <a:xfrm>
            <a:off x="323525" y="692700"/>
            <a:ext cx="38805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참조-S/W 기능 실사 사진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2" name="Google Shape;1892;g378143343d9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g378143343d9_0_2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4" name="Google Shape;1894;g378143343d9_0_28"/>
          <p:cNvSpPr/>
          <p:nvPr/>
        </p:nvSpPr>
        <p:spPr>
          <a:xfrm>
            <a:off x="222256" y="1473901"/>
            <a:ext cx="8454300" cy="4619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5" name="Google Shape;1895;g378143343d9_0_28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g378143343d9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223526" y="696173"/>
            <a:ext cx="2160000" cy="39600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7" name="Google Shape;1897;g378143343d9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5396826" y="696174"/>
            <a:ext cx="2160000" cy="39600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8" name="Google Shape;1898;g378143343d9_0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1223526" y="2965898"/>
            <a:ext cx="2160000" cy="39600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9" name="Google Shape;1899;g378143343d9_0_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396826" y="2965898"/>
            <a:ext cx="2160000" cy="39600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36bc6566323_0_26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05" name="Google Shape;1905;g36bc6566323_0_26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6" name="Google Shape;1906;g36bc6566323_0_26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7" name="Google Shape;1907;g36bc6566323_0_269"/>
          <p:cNvSpPr txBox="1"/>
          <p:nvPr/>
        </p:nvSpPr>
        <p:spPr>
          <a:xfrm>
            <a:off x="323525" y="692700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대시보드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8" name="Google Shape;1908;g36bc6566323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g36bc6566323_0_26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0" name="Google Shape;1910;g36bc6566323_0_269"/>
          <p:cNvSpPr/>
          <p:nvPr/>
        </p:nvSpPr>
        <p:spPr>
          <a:xfrm>
            <a:off x="222256" y="1473901"/>
            <a:ext cx="8454300" cy="4619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1" name="Google Shape;1911;g36bc6566323_0_269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g36bc6566323_0_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250" y="1473900"/>
            <a:ext cx="8454302" cy="4619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3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18" name="Google Shape;1918;p3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9" name="Google Shape;1919;p3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0" name="Google Shape;1920;p32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회의록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1" name="Google Shape;19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3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3" name="Google Shape;1923;p32"/>
          <p:cNvSpPr/>
          <p:nvPr/>
        </p:nvSpPr>
        <p:spPr>
          <a:xfrm>
            <a:off x="222256" y="1473901"/>
            <a:ext cx="8454300" cy="4619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4" name="Google Shape;1924;p32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450" y="3301738"/>
            <a:ext cx="2340000" cy="2700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6" name="Google Shape;19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6225" y="2595026"/>
            <a:ext cx="2339999" cy="2700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7" name="Google Shape;192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525" y="1565450"/>
            <a:ext cx="3969774" cy="443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8" name="Google Shape;192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1565450"/>
            <a:ext cx="2505750" cy="31668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34" name="Google Shape;1934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5" name="Google Shape;1935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6" name="Google Shape;1936;p33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참조-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관리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7" name="Google Shape;19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3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9" name="Google Shape;1939;p33"/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0" name="Google Shape;1940;p33"/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1" name="Google Shape;1941;p33"/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2" name="Google Shape;1942;p33"/>
          <p:cNvSpPr txBox="1"/>
          <p:nvPr/>
        </p:nvSpPr>
        <p:spPr>
          <a:xfrm>
            <a:off x="6097879" y="1516700"/>
            <a:ext cx="26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이슈관리(GitHub)</a:t>
            </a:r>
            <a:endParaRPr/>
          </a:p>
        </p:txBody>
      </p:sp>
      <p:sp>
        <p:nvSpPr>
          <p:cNvPr id="1943" name="Google Shape;1943;p33"/>
          <p:cNvSpPr txBox="1"/>
          <p:nvPr/>
        </p:nvSpPr>
        <p:spPr>
          <a:xfrm>
            <a:off x="3203852" y="1484775"/>
            <a:ext cx="24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형상관리(GitHub)</a:t>
            </a:r>
            <a:endParaRPr/>
          </a:p>
        </p:txBody>
      </p:sp>
      <p:sp>
        <p:nvSpPr>
          <p:cNvPr id="1944" name="Google Shape;1944;p33"/>
          <p:cNvSpPr txBox="1"/>
          <p:nvPr/>
        </p:nvSpPr>
        <p:spPr>
          <a:xfrm>
            <a:off x="367644" y="1484775"/>
            <a:ext cx="26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관리(Sprint)</a:t>
            </a:r>
            <a:endParaRPr/>
          </a:p>
        </p:txBody>
      </p:sp>
      <p:pic>
        <p:nvPicPr>
          <p:cNvPr id="1945" name="Google Shape;1945;p33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7913" y="2051400"/>
            <a:ext cx="2880300" cy="34541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7" name="Google Shape;194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9975" y="1872125"/>
            <a:ext cx="2640274" cy="20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9976" y="3977463"/>
            <a:ext cx="2640300" cy="194442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9" name="Google Shape;194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025" y="1913875"/>
            <a:ext cx="2640302" cy="19344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0" name="Google Shape;195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025" y="3982450"/>
            <a:ext cx="2640275" cy="19344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6" name="Google Shape;1956;p34"/>
          <p:cNvPicPr preferRelativeResize="0"/>
          <p:nvPr/>
        </p:nvPicPr>
        <p:blipFill rotWithShape="1">
          <a:blip r:embed="rId3">
            <a:alphaModFix/>
          </a:blip>
          <a:srcRect b="0" l="1036" r="0" t="0"/>
          <a:stretch/>
        </p:blipFill>
        <p:spPr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4"/>
          <p:cNvSpPr txBox="1"/>
          <p:nvPr/>
        </p:nvSpPr>
        <p:spPr>
          <a:xfrm>
            <a:off x="2963450" y="2998125"/>
            <a:ext cx="415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rgbClr val="3B5AA8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b="1" sz="5000">
              <a:solidFill>
                <a:srgbClr val="3B5AA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8" name="Google Shape;1958;p34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9" name="Google Shape;1959;p34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af4a03447_0_64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1" name="Google Shape;241;g36af4a03447_0_64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g36af4a03447_0_64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g36af4a03447_0_641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g36af4a03447_0_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6af4a03447_0_64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g36af4a03447_0_641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g36af4a03447_0_641"/>
          <p:cNvGraphicFramePr/>
          <p:nvPr/>
        </p:nvGraphicFramePr>
        <p:xfrm>
          <a:off x="416550" y="150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273575"/>
                <a:gridCol w="10794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 알고리즘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04_REC_01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기반 추천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입력 키워드와 유사한 동화 추천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04_REC_02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피드백 기반 추천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피드백(좋아요/싫어요) 기반 추천 개선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음성 입출력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05_VOICE_01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음성 입력 인식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음성으로 주제를 입력하면 텍스트 변환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05_VOICE_02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TTS 음성 출력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생성된 동화를 TTS로 낭독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05_VOICE_03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발음 교정 및 피드백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읽은 음성을 AI가 인식하여 발음 정확도 피드백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05_VOICE_04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TTS 속도 조절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듣기 속도를 사용자가 조정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SG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05_VOICE_05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발음 교정 및 피드백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읽은 음성을 AI가 인식하여 발음 정확도 피드백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af4a03447_0_48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3" name="Google Shape;253;g36af4a03447_0_48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g36af4a03447_0_48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g36af4a03447_0_486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6" name="Google Shape;256;g36af4a03447_0_4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6af4a03447_0_48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8" name="Google Shape;258;g36af4a03447_0_486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" name="Google Shape;259;g36af4a03447_0_486"/>
          <p:cNvGraphicFramePr/>
          <p:nvPr/>
        </p:nvGraphicFramePr>
        <p:xfrm>
          <a:off x="416550" y="168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273575"/>
                <a:gridCol w="10794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목록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SL01_LIST_01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목록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동화 목록을 최신순으로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SL01_LIST_02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목록 페이징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무한 스크롤 또는 페이지네이션 적용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SL01_LIST_03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정렬 옵션 적용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최신순, 좋아요순, 오래된순 정렬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SL01_LIST_04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즐겨찾기 등록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동화 리스트에 즐겨찾기로 저장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상세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SL02_VIEW_01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상세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제목, 작가명, 키워드, 동화 본문 내용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SL02_VIEW_02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공유하기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공유 버튼 클릭 시 링크 생성 및 복사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SL02_VIEW_03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좋아요 등록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 버튼 클릭 시 좋아요 수 증가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SL02_VIEW_04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좋아요 취소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 버튼 다시 클릭 시 좋아요 수 감소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60" name="Google Shape;260;g36af4a03447_0_486"/>
          <p:cNvSpPr txBox="1"/>
          <p:nvPr/>
        </p:nvSpPr>
        <p:spPr>
          <a:xfrm>
            <a:off x="3016055" y="1269219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목록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af4a03447_0_49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6" name="Google Shape;266;g36af4a03447_0_49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g36af4a03447_0_49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g36af4a03447_0_498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9" name="Google Shape;269;g36af4a03447_0_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6af4a03447_0_49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1" name="Google Shape;271;g36af4a03447_0_498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2" name="Google Shape;272;g36af4a03447_0_498"/>
          <p:cNvGraphicFramePr/>
          <p:nvPr/>
        </p:nvGraphicFramePr>
        <p:xfrm>
          <a:off x="416550" y="2252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21450"/>
                <a:gridCol w="1261825"/>
                <a:gridCol w="1373425"/>
                <a:gridCol w="2515625"/>
                <a:gridCol w="746475"/>
                <a:gridCol w="542850"/>
              </a:tblGrid>
              <a:tr h="32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5390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검색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SL03_SEARCH_01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검색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제목/본문에 키워드 포함된 동화 검색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390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SL03_SEARCH_02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 필터 적용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카테고리/작성일별 등 추가 필터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SL03_SEARCH_03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최근 검색어 저장/추천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최근 검색어 저장 및 추천 검색어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삭제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SL04_DELETE_01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삭제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본인이 작성한 동화 삭제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b4bc0a184_0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8" name="Google Shape;278;g36b4bc0a184_0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g36b4bc0a184_0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g36b4bc0a184_0_0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1" name="Google Shape;281;g36b4bc0a18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6b4bc0a184_0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3" name="Google Shape;283;g36b4bc0a184_0_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4" name="Google Shape;284;g36b4bc0a184_0_0"/>
          <p:cNvGraphicFramePr/>
          <p:nvPr/>
        </p:nvGraphicFramePr>
        <p:xfrm>
          <a:off x="416550" y="168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273575"/>
                <a:gridCol w="10794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영어 단어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WD01_VIEW_01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영어 사전 단어 목록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마킹한 모르는 영어 단어들을 목록으로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WD01_VIEW_02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상세 보기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클릭 시 뜻/예문/출처 동화 정보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WD01_VIEW_03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북마크/즐겨찾기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자주 복습하고 싶은 단어는 즐겨찾기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WD01_VIEW_04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발음 듣기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카드에서 발음 듣기 버튼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WD01_VIEW_05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삭제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휴지통 아이콘 클릭 시 단어 삭제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WD01_VIEW_06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빈 목록 안내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마킹된 단어가 없을 때 안내 문구 및 유도 버튼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85" name="Google Shape;285;g36b4bc0a184_0_0"/>
          <p:cNvSpPr txBox="1"/>
          <p:nvPr/>
        </p:nvSpPr>
        <p:spPr>
          <a:xfrm>
            <a:off x="3016055" y="1269219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영어 사전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b4bc0a184_0_1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1" name="Google Shape;291;g36b4bc0a184_0_1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Google Shape;292;g36b4bc0a184_0_1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g36b4bc0a184_0_12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4" name="Google Shape;294;g36b4bc0a184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6b4bc0a184_0_1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6" name="Google Shape;296;g36b4bc0a184_0_12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7" name="Google Shape;297;g36b4bc0a184_0_12"/>
          <p:cNvGraphicFramePr/>
          <p:nvPr/>
        </p:nvGraphicFramePr>
        <p:xfrm>
          <a:off x="416550" y="245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21450"/>
                <a:gridCol w="1261825"/>
                <a:gridCol w="1373425"/>
                <a:gridCol w="2515625"/>
                <a:gridCol w="746475"/>
                <a:gridCol w="542850"/>
              </a:tblGrid>
              <a:tr h="32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539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필터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WD02_FILTER_01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난이도 필터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쉬움/보통/어려움으로 필터링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390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WD02_FILTER_02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보기 옵션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난이도 단어를 보여주는 ‘전체’ 필터 옵션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검색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WD03_SEARCH_01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단어/뜻 검색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입력한 영어 단어나 뜻으로 실시간 필터링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b4bc0a184_0_2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3" name="Google Shape;303;g36b4bc0a184_0_2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g36b4bc0a184_0_2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g36b4bc0a184_0_23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g36b4bc0a184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6b4bc0a184_0_2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g36b4bc0a184_0_2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" name="Google Shape;309;g36b4bc0a184_0_23"/>
          <p:cNvGraphicFramePr/>
          <p:nvPr/>
        </p:nvGraphicFramePr>
        <p:xfrm>
          <a:off x="416550" y="168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273575"/>
                <a:gridCol w="10794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목록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QZ01_VIEW_01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북마크 퀴즈 카드 리스트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즐겨찾기한 퀴즈만 카드형으로 목록화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QZ01_VIEW_02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상세 정보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단어/뜻/예문/출처 동화/난이도/유형 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QZ01_VIEW_03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풀기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 내 버튼으로 퀴즈 풀기 페이지 진입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QZ01_VIEW_04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발음 듣기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기반 퀴즈일 경우 발음 듣기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QZ01_VIEW_05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북마크 해제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즐겨찾기 토글로 즉시 목록에서 제거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QZ01_VIEW_06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삭제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 내 휴지통 아이콘으로 삭제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QZ01_VIEW_07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빈 목록 안내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북마크된 퀴즈가 없을 경우 안내 메시지/일러스트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0" name="Google Shape;310;g36b4bc0a184_0_23"/>
          <p:cNvSpPr txBox="1"/>
          <p:nvPr/>
        </p:nvSpPr>
        <p:spPr>
          <a:xfrm>
            <a:off x="3016055" y="1269219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영어 퀴즈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b4bc0a184_0_3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6" name="Google Shape;316;g36b4bc0a184_0_3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g36b4bc0a184_0_3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Google Shape;318;g36b4bc0a184_0_35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9" name="Google Shape;319;g36b4bc0a184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6b4bc0a184_0_3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g36b4bc0a184_0_35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2" name="Google Shape;322;g36b4bc0a184_0_35"/>
          <p:cNvGraphicFramePr/>
          <p:nvPr/>
        </p:nvGraphicFramePr>
        <p:xfrm>
          <a:off x="416550" y="1733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21450"/>
                <a:gridCol w="1337125"/>
                <a:gridCol w="1298125"/>
                <a:gridCol w="2515625"/>
                <a:gridCol w="746475"/>
                <a:gridCol w="542850"/>
              </a:tblGrid>
              <a:tr h="32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5390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필터링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QZ02_FILTER_01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유형 필터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Vocabulary / Story Content / Grammar 등 탭 선택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390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QZ02_FILTER_02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난이도 필터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쉬움 / 보통 / 어려움으로 필터링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QZ02_FILTER_03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보기 옵션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필터 해제 시 전체 퀴즈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검색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QZ03_SEARCH_01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검색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또는 동화 제목 기준으로 검색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QZ03_SEARCH_02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실시간 검색 반영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 입력 시 실시간으로 필터링 반영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QZ03_SEARCH_03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 결과 없음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일치하는 퀴즈가 없을 경우 안내 메시지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" name="Google Shape;99;p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단계별 주요 산출물</a:t>
            </a:r>
            <a:endParaRPr/>
          </a:p>
        </p:txBody>
      </p:sp>
      <p:graphicFrame>
        <p:nvGraphicFramePr>
          <p:cNvPr id="102" name="Google Shape;102;p2"/>
          <p:cNvGraphicFramePr/>
          <p:nvPr/>
        </p:nvGraphicFramePr>
        <p:xfrm>
          <a:off x="1187625" y="15107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{F946B398-99AA-4813-AA89-ECA16B3D5D0C}</a:tableStyleId>
              </a:tblPr>
              <a:tblGrid>
                <a:gridCol w="1440150"/>
                <a:gridCol w="2160250"/>
                <a:gridCol w="1272150"/>
                <a:gridCol w="1272150"/>
                <a:gridCol w="1272150"/>
              </a:tblGrid>
              <a:tr h="2500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단계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DE9D8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산출물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DE9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700" u="none" cap="none" strike="noStrike"/>
                        <a:t>일반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700" u="none" cap="none" strike="noStrike"/>
                        <a:t>응용 소프트웨어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700" u="none" cap="none" strike="noStrike"/>
                        <a:t>응용 하드웨어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</a:tr>
              <a:tr h="4454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700" u="none" cap="none" strike="noStrike"/>
                        <a:t>∙모바일 APP</a:t>
                      </a:r>
                      <a:endParaRPr b="1" sz="8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700" u="none" cap="none" strike="noStrike"/>
                        <a:t>∙Web 등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700" u="none" cap="none" strike="noStrike"/>
                        <a:t>∙빅데이터</a:t>
                      </a:r>
                      <a:endParaRPr b="1" sz="8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700" u="none" cap="none" strike="noStrike"/>
                        <a:t>∙인공지능</a:t>
                      </a:r>
                      <a:endParaRPr b="1" sz="8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700" u="none" cap="none" strike="noStrike"/>
                        <a:t>∙블록체인 등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700" u="none" cap="none" strike="noStrike"/>
                        <a:t>∙IoT</a:t>
                      </a:r>
                      <a:endParaRPr b="1" sz="8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700" u="none" cap="none" strike="noStrike"/>
                        <a:t>∙로봇</a:t>
                      </a:r>
                      <a:endParaRPr b="1" sz="800" u="none" cap="none" strike="noStrike"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700" u="none" cap="none" strike="noStrike"/>
                        <a:t>∙드론 등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BD4B4"/>
                    </a:solidFill>
                  </a:tcPr>
                </a:tc>
              </a:tr>
              <a:tr h="200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환경 분석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시장/기술 환경 분석서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설문조사 결과서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△(</a:t>
                      </a:r>
                      <a:r>
                        <a:rPr lang="ko-KR" sz="800"/>
                        <a:t>X)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인터뷰 결과서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△(</a:t>
                      </a:r>
                      <a:r>
                        <a:rPr lang="ko-KR" sz="800"/>
                        <a:t>X)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요구사항 분석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요구사항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유즈케이스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196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아키텍처 설계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서비스 구성도(시스템 구성도)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서비스 흐름도(데이터 흐름도)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UI/UX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하드웨어/센서 구성도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row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기능 설계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메뉴 구성도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화면 설계서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엔티티 관계도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기능 처리도(기능 흐름도)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알고리즘 명세서/설명서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데이터 수집처리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하드웨어 설계도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-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개발 / 구현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프로그램 목록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테이블 정의서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△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  <a:tr h="200600">
                <a:tc vMerge="1"/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핵심 소스코드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  <a:tc>
                  <a:txBody>
                    <a:bodyPr/>
                    <a:lstStyle/>
                    <a:p>
                      <a:pPr indent="-152400" lvl="0" marL="215900" marR="2540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○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12850" marB="12850" marR="46450" marL="46450" anchor="ctr"/>
                </a:tc>
              </a:tr>
            </a:tbl>
          </a:graphicData>
        </a:graphic>
      </p:graphicFrame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○ 필수, △ 선택</a:t>
            </a:r>
            <a:endParaRPr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af4a03447_0_43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8" name="Google Shape;328;g36af4a03447_0_43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g36af4a03447_0_43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g36af4a03447_0_435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1" name="Google Shape;331;g36af4a03447_0_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36af4a03447_0_43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3" name="Google Shape;333;g36af4a03447_0_435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4" name="Google Shape;334;g36af4a03447_0_435"/>
          <p:cNvGraphicFramePr/>
          <p:nvPr/>
        </p:nvGraphicFramePr>
        <p:xfrm>
          <a:off x="416550" y="168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179500"/>
                <a:gridCol w="1173525"/>
                <a:gridCol w="2809600"/>
                <a:gridCol w="793525"/>
                <a:gridCol w="49580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플랜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SP01_PLAN_01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구독 플랜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구독중인 플랜명, 기간, 자동 갱신 여부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SP01_PLAN_02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상태 알림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만료 예정/갱신 성공/ 취소됨 등의 상태 노출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SP01_PLAN_03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만료 알림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만료 3~7일 전 푸시 알림/이메일 발송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변경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SP02_CHANGE_01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플랜 업그레이드/다운그레이드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 중인 플랜에서 다른 플랜으로 변경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SP02_CANCEL_02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취소 요청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다음 결제일 기준 자동 갱신 해제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SP02_CHANGE_03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환불 요청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환불 요청 기능 (전체/부분 환불)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내역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SP03_RECEIPT_01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히스토리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결제일, 금액, 결제 수단, 구독 플랜 등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SP03_RECEIPT_02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영수증 다운로드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완료 건에 대해 PDF 다운로드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35" name="Google Shape;335;g36af4a03447_0_435"/>
          <p:cNvSpPr txBox="1"/>
          <p:nvPr/>
        </p:nvSpPr>
        <p:spPr>
          <a:xfrm>
            <a:off x="3016055" y="1269219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결제/구독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af4a03447_0_44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1" name="Google Shape;341;g36af4a03447_0_44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g36af4a03447_0_44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g36af4a03447_0_447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4" name="Google Shape;344;g36af4a03447_0_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6af4a03447_0_44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6" name="Google Shape;346;g36af4a03447_0_447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7" name="Google Shape;347;g36af4a03447_0_447"/>
          <p:cNvGraphicFramePr/>
          <p:nvPr/>
        </p:nvGraphicFramePr>
        <p:xfrm>
          <a:off x="424350" y="145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21450"/>
                <a:gridCol w="1261825"/>
                <a:gridCol w="1373425"/>
                <a:gridCol w="2515625"/>
                <a:gridCol w="781775"/>
                <a:gridCol w="507550"/>
              </a:tblGrid>
              <a:tr h="32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5390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오류 대응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SP04_SUPPORT_01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실패 알림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실패 시 팝업 및 재시도 유도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390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SP04_SUPPORT_02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문의 연결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고객센터 또는 FAQ로 이동 가능한 링크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수단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SP05_PAYMENT_01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등록된 결제 수단 리스트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다수 결제 수단 중 기본 사용 결제수단 선택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SP05_PAYMENT_02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수단 추가 등록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기존에 등록한 결제 수단을 삭제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SP05_PAYMENT_03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등록된 결제 수단 수정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등록된 카드/계좌 정보 수정 (예: 만료일 갱신)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SP05_PAYMENT_04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등록된 결제 수단 삭제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새 결제 수단(카드/계좌)을 등록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SP05_PAYMENT_05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 결제 수단 지정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등록한 카드/계좌 정보를 리스트로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af4a03447_0_46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3" name="Google Shape;353;g36af4a03447_0_46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g36af4a03447_0_46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g36af4a03447_0_460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6" name="Google Shape;356;g36af4a03447_0_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36af4a03447_0_46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8" name="Google Shape;358;g36af4a03447_0_46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9" name="Google Shape;359;g36af4a03447_0_460"/>
          <p:cNvGraphicFramePr/>
          <p:nvPr/>
        </p:nvGraphicFramePr>
        <p:xfrm>
          <a:off x="416550" y="199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273575"/>
                <a:gridCol w="10794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NEH01_NOTICE_01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목록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최신순으로 공지 리스트 노출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NEH01_NOTICE_02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상세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제목, 본문, 첨부파일 확인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NEH01_NOTICE_03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읽음 처리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읽은 공지 구분 표시 및 숨기기 기능 지원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이벤트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NEH02_EVENT_01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진행 중인 이벤트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참여 가능한 이벤트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NEH02_EVENT_02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지난 이벤트 아카이브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종료된 이벤트 목록 별도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60" name="Google Shape;360;g36af4a03447_0_460"/>
          <p:cNvSpPr txBox="1"/>
          <p:nvPr/>
        </p:nvSpPr>
        <p:spPr>
          <a:xfrm>
            <a:off x="3016055" y="1422094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공지/이벤트/문의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af4a03447_0_62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6" name="Google Shape;366;g36af4a03447_0_62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g36af4a03447_0_62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g36af4a03447_0_625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9" name="Google Shape;369;g36af4a03447_0_6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6af4a03447_0_62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g36af4a03447_0_625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2" name="Google Shape;372;g36af4a03447_0_625"/>
          <p:cNvGraphicFramePr/>
          <p:nvPr/>
        </p:nvGraphicFramePr>
        <p:xfrm>
          <a:off x="416550" y="199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56750"/>
                <a:gridCol w="1226525"/>
                <a:gridCol w="1208800"/>
                <a:gridCol w="268025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도움말(FAQ)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NEH03_HELP_01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자주 묻는 질문(FAQ)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카테고리별로 질문/답변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NEH03_HELP_02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검색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FAQ 내 키워드 검색 지원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NEH03_HELP_03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FAQ 추천 질문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인기 질문을 상단에 고정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 문의 연결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NEH04_CONTACT_01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고객센터 문의하기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외부 폼 또는 메일 연결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NEH04_CONTACT_02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내역 조회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보낸 문의/답변 내역 리스트 조회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af4a03447_0_65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8" name="Google Shape;378;g36af4a03447_0_65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g36af4a03447_0_65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g36af4a03447_0_654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g36af4a03447_0_6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6af4a03447_0_65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3" name="Google Shape;383;g36af4a03447_0_654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Google Shape;384;g36af4a03447_0_654"/>
          <p:cNvGraphicFramePr/>
          <p:nvPr/>
        </p:nvGraphicFramePr>
        <p:xfrm>
          <a:off x="416550" y="150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1034450"/>
                <a:gridCol w="1398300"/>
                <a:gridCol w="1056750"/>
                <a:gridCol w="2672925"/>
                <a:gridCol w="713075"/>
                <a:gridCol w="4861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정보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MP01_MYINFO_01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정보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이메일, 닉네임, 프로필 사진, 가입일 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b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MP01_MYINFO_02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정보 수정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변경, 비밀번호 변경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MP01_MYINFO_03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탈퇴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탈퇴 요청 및 데이터 삭제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MP02_BOOKMARK_01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내가 만든 동화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생성한 동화 리스트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MP02_BOOKMARK_02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읽은 동화 기록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읽은 동화 리스트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MP02_BOOKMARK_03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북마크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북마크 추가/삭제/조회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구독/결제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MP03_SUBSCRIPTION_01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플랜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구독 상태, 플랜 종류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MP03_SUBSCRIPTION_02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내역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결제한 내역 조회 및 영수증 출력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통계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MP04_STATS_01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통계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읽은 동화 수, 학습 시간, 좋아요 수 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MP04_STATS_02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통계 기간별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주간, 월간, 전체 기간별 필터로 학습 통계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85" name="Google Shape;385;g36af4a03447_0_654"/>
          <p:cNvSpPr txBox="1"/>
          <p:nvPr/>
        </p:nvSpPr>
        <p:spPr>
          <a:xfrm>
            <a:off x="3016055" y="965094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af4a03447_0_66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1" name="Google Shape;391;g36af4a03447_0_66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g36af4a03447_0_66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g36af4a03447_0_667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4" name="Google Shape;394;g36af4a03447_0_6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36af4a03447_0_66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6" name="Google Shape;396;g36af4a03447_0_667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7" name="Google Shape;397;g36af4a03447_0_667"/>
          <p:cNvGraphicFramePr/>
          <p:nvPr/>
        </p:nvGraphicFramePr>
        <p:xfrm>
          <a:off x="416550" y="11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60600"/>
                <a:gridCol w="921050"/>
                <a:gridCol w="1375625"/>
                <a:gridCol w="954700"/>
                <a:gridCol w="2854325"/>
                <a:gridCol w="724425"/>
                <a:gridCol w="520175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 알림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ST01_NOTIFICATIO_01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푸시 알림 ON/OFF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리마인더, 신규 동화 알림 등 토글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언어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ST02_LANG_01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 언어 선택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한글/영어 선택 가능(UI언어)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보호자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ST03_PARENT_01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자녀 계정 관리 진입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보호자가 자녀 관리 화면으로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ST03_PARENT_02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보호자용 PIN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 내 민감 설정 접근 시 PIN요구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 정보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ST04_ABOUT_01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버전/제작자 정보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앱 버전, 제작사, 이용약관, 개인정보처리방침 등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ST04_ABOUT_02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약관 바로가기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이용약관/개인정보 처리방침 문서 페이지로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초기화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ST05_APPDATA_01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초기화 옵션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기록/앱 설정 등 초기화/삭제 기능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ST05_APPDATA_02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 삭제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마이페이지의 회원 탈퇴 기능으로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 설정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ST06_THEME_01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 설정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다크모드/라이트모드 전환 지원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ST07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내비게이션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ST07_SUPPORT_01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고객센터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이메일 발송, 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상담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페이지로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98" name="Google Shape;398;g36af4a03447_0_667"/>
          <p:cNvSpPr txBox="1"/>
          <p:nvPr/>
        </p:nvSpPr>
        <p:spPr>
          <a:xfrm>
            <a:off x="3016055" y="785444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설정(Settings)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6af4a03447_0_57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4" name="Google Shape;404;g36af4a03447_0_57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g36af4a03447_0_57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g36af4a03447_0_578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7" name="Google Shape;407;g36af4a03447_0_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36af4a03447_0_57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" name="Google Shape;409;g36af4a03447_0_578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0" name="Google Shape;410;g36af4a03447_0_578"/>
          <p:cNvGraphicFramePr/>
          <p:nvPr/>
        </p:nvGraphicFramePr>
        <p:xfrm>
          <a:off x="416550" y="168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70175"/>
                <a:gridCol w="1213100"/>
                <a:gridCol w="10794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UM01_LOOKUP_01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목록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회원 리스트를 테이블 형태로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UM01_LOOKUP_02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상세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회원의 상세 정보(가입일, 접속일, 이메일, 활동 내역 등)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UM01_LOOKUP_03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등급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관리/일반/보호자/자녀 등 Role 구분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검색/필터링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UM02_SEARCH_01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검색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이메일, 닉네임 등으로 회원 검색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UM02_SEARCH_02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필터링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가입일, 구독 상태, 활동 상태 등 조건별 필터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상태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UM03_STATUS_01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정지/해제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관리자가 회원을 정지 또는 정지 해제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UM03_STATUS_02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탈퇴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요청한 회원 또는 비활성 회원을 탈퇴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11" name="Google Shape;411;g36af4a03447_0_578"/>
          <p:cNvSpPr txBox="1"/>
          <p:nvPr/>
        </p:nvSpPr>
        <p:spPr>
          <a:xfrm>
            <a:off x="2925355" y="1189419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6af4a03447_0_70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7" name="Google Shape;417;g36af4a03447_0_70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Google Shape;418;g36af4a03447_0_70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g36af4a03447_0_703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0" name="Google Shape;420;g36af4a03447_0_7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6af4a03447_0_70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2" name="Google Shape;422;g36af4a03447_0_70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3" name="Google Shape;423;g36af4a03447_0_703"/>
          <p:cNvGraphicFramePr/>
          <p:nvPr/>
        </p:nvGraphicFramePr>
        <p:xfrm>
          <a:off x="416550" y="188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70175"/>
                <a:gridCol w="1360500"/>
                <a:gridCol w="9320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활동 기록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UM04_LOGS_01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기록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회원의 읽은 동화 수, 학습 시간 통계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UM04_LOGS_02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생성한 동화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회원이 생성한 동화 목록 열람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보호자/자녀 계정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UM05_FAMILY_01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보호자 계정 구분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보호자 계정 여부를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UM05_FAMILY_01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자녀 계정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보호자-자녀 관계를 표시하고 자녀 리스트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af4a03447_0_68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9" name="Google Shape;429;g36af4a03447_0_68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0" name="Google Shape;430;g36af4a03447_0_68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g36af4a03447_0_681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2" name="Google Shape;432;g36af4a03447_0_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36af4a03447_0_68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4" name="Google Shape;434;g36af4a03447_0_681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5" name="Google Shape;435;g36af4a03447_0_681"/>
          <p:cNvGraphicFramePr/>
          <p:nvPr/>
        </p:nvGraphicFramePr>
        <p:xfrm>
          <a:off x="416550" y="168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273575"/>
                <a:gridCol w="10794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보상 포인트 지급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RW01_POINT_01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완료 시 포인트 지급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읽기/단어 클릭/퀴즈 응답 등 완료 시 보상 포인트 획득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RW01_POINT_02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데일리 미션 달성 보상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하루 목표(동화 1편 읽기 등) 달성 시 추가 보상 지급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연속 학습 보상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RW02_STREAK_01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연속 학습 일수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매일 학습 시 연속 일수 증가 및 보상 강화 (예: 3일차 보상 등)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보상 히스토리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RW03_HISTORY_01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포인트 획득 기록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획득한 보상을 날짜/유형별로 조회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레벨 및 배지 시스템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RW04_ACHIEVEMENT_01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레벨 시스템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포인트 누적에 따라 레벨 상승, 성취감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RW04_ACHIEVEMENT_02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조건 기반 배지 획득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조건(예: 10일 연속 학습, 동화 10편 읽기 등) 달성 시 배지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보상 시각화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RW05_EFFECT_01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애니메이션/이펙트 효과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포인트 획득 시 터치 피드백, 축하 애니메이션, 별모으기 등 시각적 효과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36" name="Google Shape;436;g36af4a03447_0_681"/>
          <p:cNvSpPr txBox="1"/>
          <p:nvPr/>
        </p:nvSpPr>
        <p:spPr>
          <a:xfrm>
            <a:off x="3016055" y="1189419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보상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af4a03447_0_53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2" name="Google Shape;442;g36af4a03447_0_53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g36af4a03447_0_53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g36af4a03447_0_532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5" name="Google Shape;445;g36af4a03447_0_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36af4a03447_0_53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7" name="Google Shape;447;g36af4a03447_0_532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8" name="Google Shape;448;g36af4a03447_0_532"/>
          <p:cNvGraphicFramePr/>
          <p:nvPr/>
        </p:nvGraphicFramePr>
        <p:xfrm>
          <a:off x="416550" y="196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273575"/>
                <a:gridCol w="10794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TU01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최초 가입 시 튜토리얼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TU01_ONBOARDING_01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후 튜토리얼 시작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 완료 후 첫 로그인 시 자동 실행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TU01_ONBOARDING_02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튜토리얼 스킵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원할 경우 ‘건너뛰기’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TU02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기능별 튜토리얼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TU02_FEATURE_01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소개 튜토리얼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홈, 동화 생성, 학습 방법 등 주요 기능 설명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TU03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다시 보기 지원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TU03_REVIEW_01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마이페이지에서 튜토리얼 다시 보기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 설정 메뉴에서 재진입 가능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49" name="Google Shape;449;g36af4a03447_0_532"/>
          <p:cNvSpPr txBox="1"/>
          <p:nvPr/>
        </p:nvSpPr>
        <p:spPr>
          <a:xfrm>
            <a:off x="2936680" y="1408206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튜토리얼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2" name="Google Shape;112;p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3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시장/기술 동향 분석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875" y="1979546"/>
            <a:ext cx="3309325" cy="230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150" y="1320325"/>
            <a:ext cx="2976900" cy="29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175" y="4441475"/>
            <a:ext cx="7865788" cy="23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b27017ead_0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5" name="Google Shape;455;g36b27017ead_0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g36b27017ead_0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7" name="Google Shape;457;g36b27017ead_0_0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유즈케이스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8" name="Google Shape;458;g36b27017ea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36b27017ead_0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g36b27017ead_0_0"/>
          <p:cNvSpPr txBox="1"/>
          <p:nvPr/>
        </p:nvSpPr>
        <p:spPr>
          <a:xfrm>
            <a:off x="3022480" y="1268760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 케이스 1: 동화 </a:t>
            </a: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g36b27017ead_0_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36b27017ead_0_0" title="유즈케이스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600" y="2089985"/>
            <a:ext cx="4391408" cy="421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36b27017ead_0_0" title="유케111111111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08" y="1693560"/>
            <a:ext cx="3950667" cy="5012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b27017ead_0_8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9" name="Google Shape;469;g36b27017ead_0_8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g36b27017ead_0_8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g36b27017ead_0_89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유즈케이스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2" name="Google Shape;472;g36b27017ead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36b27017ead_0_8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4" name="Google Shape;474;g36b27017ead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968" y="2037644"/>
            <a:ext cx="3779999" cy="377506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36b27017ead_0_89"/>
          <p:cNvSpPr txBox="1"/>
          <p:nvPr/>
        </p:nvSpPr>
        <p:spPr>
          <a:xfrm>
            <a:off x="3022480" y="1268760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 케이스 2: 동화 읽기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6" name="Google Shape;476;g36b27017ead_0_89" title="유케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776" y="1541150"/>
            <a:ext cx="3963674" cy="531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36b27017ead_0_89"/>
          <p:cNvPicPr preferRelativeResize="0"/>
          <p:nvPr/>
        </p:nvPicPr>
        <p:blipFill rotWithShape="1">
          <a:blip r:embed="rId6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6b27017ead_0_17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3" name="Google Shape;483;g36b27017ead_0_17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g36b27017ead_0_17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5" name="Google Shape;485;g36b27017ead_0_178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유즈케이스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6" name="Google Shape;486;g36b27017ead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6b27017ead_0_17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g36b27017ead_0_178"/>
          <p:cNvSpPr txBox="1"/>
          <p:nvPr/>
        </p:nvSpPr>
        <p:spPr>
          <a:xfrm>
            <a:off x="3022480" y="1268760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 케이스 3: 동화 퀴즈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9" name="Google Shape;489;g36b27017ead_0_178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36b27017ead_0_178" title="dbzp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850" y="1968510"/>
            <a:ext cx="4086894" cy="36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36b27017ead_0_178" title="유케222222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1144" y="2015248"/>
            <a:ext cx="448627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6b27017ead_0_26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7" name="Google Shape;497;g36b27017ead_0_26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8" name="Google Shape;498;g36b27017ead_0_26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9" name="Google Shape;499;g36b27017ead_0_267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유즈케이스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0" name="Google Shape;500;g36b27017ead_0_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36b27017ead_0_26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g36b27017ead_0_267"/>
          <p:cNvSpPr txBox="1"/>
          <p:nvPr/>
        </p:nvSpPr>
        <p:spPr>
          <a:xfrm>
            <a:off x="2886099" y="1274650"/>
            <a:ext cx="3926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 케이스 4: 동화 표지 생성 및 표시</a:t>
            </a:r>
            <a:endParaRPr/>
          </a:p>
        </p:txBody>
      </p:sp>
      <p:pic>
        <p:nvPicPr>
          <p:cNvPr id="503" name="Google Shape;503;g36b27017ead_0_267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36b27017ead_0_267" title="asedfasdfasdfadsfsa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00" y="1994800"/>
            <a:ext cx="4044611" cy="409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36b27017ead_0_267" title="유케33333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811" y="1699450"/>
            <a:ext cx="443865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b27017ead_0_35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1" name="Google Shape;511;g36b27017ead_0_35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g36b27017ead_0_35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g36b27017ead_0_356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유즈케이스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4" name="Google Shape;514;g36b27017ead_0_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36b27017ead_0_35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g36b27017ead_0_356"/>
          <p:cNvGrpSpPr/>
          <p:nvPr/>
        </p:nvGrpSpPr>
        <p:grpSpPr>
          <a:xfrm>
            <a:off x="539583" y="1687702"/>
            <a:ext cx="3928863" cy="4516704"/>
            <a:chOff x="733374" y="2220760"/>
            <a:chExt cx="2555192" cy="2880000"/>
          </a:xfrm>
        </p:grpSpPr>
        <p:pic>
          <p:nvPicPr>
            <p:cNvPr id="517" name="Google Shape;517;g36b27017ead_0_3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3374" y="2220760"/>
              <a:ext cx="2483200" cy="28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g36b27017ead_0_356"/>
            <p:cNvSpPr/>
            <p:nvPr/>
          </p:nvSpPr>
          <p:spPr>
            <a:xfrm>
              <a:off x="3144566" y="2852936"/>
              <a:ext cx="144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9" name="Google Shape;519;g36b27017ead_0_356"/>
          <p:cNvSpPr txBox="1"/>
          <p:nvPr/>
        </p:nvSpPr>
        <p:spPr>
          <a:xfrm>
            <a:off x="2738973" y="1270000"/>
            <a:ext cx="3928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 케이스 5: 회원가입 및 로그인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0" name="Google Shape;520;g36b27017ead_0_356" title="유케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900" y="1557675"/>
            <a:ext cx="3679500" cy="48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36b27017ead_0_356"/>
          <p:cNvPicPr preferRelativeResize="0"/>
          <p:nvPr/>
        </p:nvPicPr>
        <p:blipFill rotWithShape="1">
          <a:blip r:embed="rId6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6b27017ead_0_44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7" name="Google Shape;527;g36b27017ead_0_44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8" name="Google Shape;528;g36b27017ead_0_44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" name="Google Shape;529;g36b27017ead_0_447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유즈케이스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0" name="Google Shape;530;g36b27017ead_0_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36b27017ead_0_44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g36b27017ead_0_447"/>
          <p:cNvSpPr txBox="1"/>
          <p:nvPr/>
        </p:nvSpPr>
        <p:spPr>
          <a:xfrm>
            <a:off x="2795674" y="1277213"/>
            <a:ext cx="3807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 케이스 6: 프로필 생성 및 선택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3" name="Google Shape;533;g36b27017ead_0_447" title="유즈케이스 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61750"/>
            <a:ext cx="4394091" cy="43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36b27017ead_0_447" title="유케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2851" y="1744551"/>
            <a:ext cx="4706850" cy="44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36b27017ead_0_447"/>
          <p:cNvPicPr preferRelativeResize="0"/>
          <p:nvPr/>
        </p:nvPicPr>
        <p:blipFill rotWithShape="1">
          <a:blip r:embed="rId6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10" title="StoryCraft_서비스 구성도_final.drawio.png"/>
          <p:cNvPicPr preferRelativeResize="0"/>
          <p:nvPr/>
        </p:nvPicPr>
        <p:blipFill rotWithShape="1">
          <a:blip r:embed="rId3">
            <a:alphaModFix/>
          </a:blip>
          <a:srcRect b="0" l="1810" r="2376" t="0"/>
          <a:stretch/>
        </p:blipFill>
        <p:spPr>
          <a:xfrm>
            <a:off x="242637" y="2790413"/>
            <a:ext cx="4250898" cy="175341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2" name="Google Shape;542;p1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p1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4" name="Google Shape;54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0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10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7" name="Google Shape;547;p10"/>
          <p:cNvPicPr preferRelativeResize="0"/>
          <p:nvPr/>
        </p:nvPicPr>
        <p:blipFill rotWithShape="1">
          <a:blip r:embed="rId5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0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구성도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시나리오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10"/>
          <p:cNvSpPr txBox="1"/>
          <p:nvPr/>
        </p:nvSpPr>
        <p:spPr>
          <a:xfrm>
            <a:off x="4651500" y="1433463"/>
            <a:ext cx="4132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50" name="Google Shape;550;p10"/>
          <p:cNvGrpSpPr/>
          <p:nvPr/>
        </p:nvGrpSpPr>
        <p:grpSpPr>
          <a:xfrm>
            <a:off x="4729681" y="1705873"/>
            <a:ext cx="3784925" cy="1875900"/>
            <a:chOff x="4729681" y="1783798"/>
            <a:chExt cx="3784925" cy="1875900"/>
          </a:xfrm>
        </p:grpSpPr>
        <p:sp>
          <p:nvSpPr>
            <p:cNvPr id="551" name="Google Shape;551;p10"/>
            <p:cNvSpPr txBox="1"/>
            <p:nvPr/>
          </p:nvSpPr>
          <p:spPr>
            <a:xfrm>
              <a:off x="4729681" y="178379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1. </a:t>
              </a:r>
              <a:r>
                <a:rPr b="1" lang="ko-KR" sz="800"/>
                <a:t>사용자 앱 실행 (React Native)</a:t>
              </a:r>
              <a:endParaRPr b="1" sz="800"/>
            </a:p>
          </p:txBody>
        </p:sp>
        <p:sp>
          <p:nvSpPr>
            <p:cNvPr id="552" name="Google Shape;552;p10"/>
            <p:cNvSpPr txBox="1"/>
            <p:nvPr/>
          </p:nvSpPr>
          <p:spPr>
            <a:xfrm>
              <a:off x="4729681" y="223639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2. 키워드 또는 문장/음성 입력</a:t>
              </a:r>
              <a:endParaRPr b="1" sz="800"/>
            </a:p>
          </p:txBody>
        </p:sp>
        <p:sp>
          <p:nvSpPr>
            <p:cNvPr id="553" name="Google Shape;553;p10"/>
            <p:cNvSpPr txBox="1"/>
            <p:nvPr/>
          </p:nvSpPr>
          <p:spPr>
            <a:xfrm>
              <a:off x="4842306" y="202029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5575" lvl="0" marL="17145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Char char="•"/>
              </a:pPr>
              <a:r>
                <a:rPr lang="ko-KR" sz="800">
                  <a:solidFill>
                    <a:schemeClr val="dk1"/>
                  </a:solidFill>
                </a:rPr>
                <a:t>모바일 앱이 실행되며 서비스를 시작합니다.</a:t>
              </a:r>
              <a:endParaRPr b="1" sz="800"/>
            </a:p>
          </p:txBody>
        </p:sp>
        <p:sp>
          <p:nvSpPr>
            <p:cNvPr id="554" name="Google Shape;554;p10"/>
            <p:cNvSpPr txBox="1"/>
            <p:nvPr/>
          </p:nvSpPr>
          <p:spPr>
            <a:xfrm>
              <a:off x="4842306" y="246824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5575" lvl="0" marL="17145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Char char="•"/>
              </a:pPr>
              <a:r>
                <a:rPr lang="ko-KR" sz="800">
                  <a:solidFill>
                    <a:schemeClr val="dk1"/>
                  </a:solidFill>
                </a:rPr>
                <a:t>사용자는 동화 생성에 필요한 입력을 텍스트 또는 음성으로 제공합니다.</a:t>
              </a:r>
              <a:endParaRPr b="1" sz="800"/>
            </a:p>
          </p:txBody>
        </p:sp>
        <p:sp>
          <p:nvSpPr>
            <p:cNvPr id="555" name="Google Shape;555;p10"/>
            <p:cNvSpPr txBox="1"/>
            <p:nvPr/>
          </p:nvSpPr>
          <p:spPr>
            <a:xfrm>
              <a:off x="4729681" y="273299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3. 동화 생성 요청</a:t>
              </a:r>
              <a:endParaRPr b="1" sz="800"/>
            </a:p>
          </p:txBody>
        </p:sp>
        <p:sp>
          <p:nvSpPr>
            <p:cNvPr id="556" name="Google Shape;556;p10"/>
            <p:cNvSpPr txBox="1"/>
            <p:nvPr/>
          </p:nvSpPr>
          <p:spPr>
            <a:xfrm>
              <a:off x="4729681" y="322959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14. 응답 된 동화, 이미지, 음성을 앱 화면에 출력</a:t>
              </a:r>
              <a:endParaRPr b="1" sz="800"/>
            </a:p>
          </p:txBody>
        </p:sp>
        <p:sp>
          <p:nvSpPr>
            <p:cNvPr id="557" name="Google Shape;557;p10"/>
            <p:cNvSpPr txBox="1"/>
            <p:nvPr/>
          </p:nvSpPr>
          <p:spPr>
            <a:xfrm>
              <a:off x="4842306" y="2956273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5575" lvl="0" marL="17145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Char char="•"/>
              </a:pPr>
              <a:r>
                <a:rPr lang="ko-KR" sz="800">
                  <a:solidFill>
                    <a:schemeClr val="dk1"/>
                  </a:solidFill>
                </a:rPr>
                <a:t>사용자의 입력을 기반으로 동화 생성을 요청합니다.</a:t>
              </a:r>
              <a:endParaRPr b="1" sz="800"/>
            </a:p>
          </p:txBody>
        </p:sp>
        <p:sp>
          <p:nvSpPr>
            <p:cNvPr id="558" name="Google Shape;558;p10"/>
            <p:cNvSpPr txBox="1"/>
            <p:nvPr/>
          </p:nvSpPr>
          <p:spPr>
            <a:xfrm>
              <a:off x="4842306" y="344429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5575" lvl="0" marL="17145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Char char="•"/>
              </a:pPr>
              <a:r>
                <a:rPr lang="ko-KR" sz="800">
                  <a:solidFill>
                    <a:schemeClr val="dk1"/>
                  </a:solidFill>
                </a:rPr>
                <a:t>최종적으로 생성된 동화 콘텐츠가 사용자에게 표시됩니다.</a:t>
              </a:r>
              <a:endParaRPr b="1" sz="800"/>
            </a:p>
          </p:txBody>
        </p:sp>
      </p:grpSp>
      <p:sp>
        <p:nvSpPr>
          <p:cNvPr id="559" name="Google Shape;559;p10"/>
          <p:cNvSpPr txBox="1"/>
          <p:nvPr/>
        </p:nvSpPr>
        <p:spPr>
          <a:xfrm>
            <a:off x="4669625" y="3630700"/>
            <a:ext cx="4132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Frontend(React Native 앱)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0" name="Google Shape;560;p10"/>
          <p:cNvGrpSpPr/>
          <p:nvPr/>
        </p:nvGrpSpPr>
        <p:grpSpPr>
          <a:xfrm>
            <a:off x="4729681" y="3996048"/>
            <a:ext cx="3784925" cy="1347800"/>
            <a:chOff x="4729681" y="1859998"/>
            <a:chExt cx="3784925" cy="1347800"/>
          </a:xfrm>
        </p:grpSpPr>
        <p:sp>
          <p:nvSpPr>
            <p:cNvPr id="561" name="Google Shape;561;p10"/>
            <p:cNvSpPr txBox="1"/>
            <p:nvPr/>
          </p:nvSpPr>
          <p:spPr>
            <a:xfrm>
              <a:off x="4729681" y="185999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4. 사용자 입력 수집</a:t>
              </a:r>
              <a:endParaRPr b="1" sz="800"/>
            </a:p>
          </p:txBody>
        </p:sp>
        <p:sp>
          <p:nvSpPr>
            <p:cNvPr id="562" name="Google Shape;562;p10"/>
            <p:cNvSpPr txBox="1"/>
            <p:nvPr/>
          </p:nvSpPr>
          <p:spPr>
            <a:xfrm>
              <a:off x="4842306" y="209649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5575" lvl="0" marL="17145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Char char="•"/>
              </a:pPr>
              <a:r>
                <a:rPr lang="ko-KR" sz="800">
                  <a:solidFill>
                    <a:schemeClr val="dk1"/>
                  </a:solidFill>
                </a:rPr>
                <a:t>사용자의 입력 데이터를 수집합니다.</a:t>
              </a:r>
              <a:endParaRPr b="1" sz="800"/>
            </a:p>
          </p:txBody>
        </p:sp>
        <p:sp>
          <p:nvSpPr>
            <p:cNvPr id="563" name="Google Shape;563;p10"/>
            <p:cNvSpPr txBox="1"/>
            <p:nvPr/>
          </p:nvSpPr>
          <p:spPr>
            <a:xfrm>
              <a:off x="4842306" y="254444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5575" lvl="0" marL="17145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Char char="•"/>
              </a:pPr>
              <a:r>
                <a:rPr lang="ko-KR" sz="800">
                  <a:solidFill>
                    <a:schemeClr val="dk1"/>
                  </a:solidFill>
                </a:rPr>
                <a:t>수집된 입력을 백엔드(SpringBoot)로 전달합니다.</a:t>
              </a:r>
              <a:endParaRPr b="1" sz="800"/>
            </a:p>
          </p:txBody>
        </p:sp>
        <p:sp>
          <p:nvSpPr>
            <p:cNvPr id="564" name="Google Shape;564;p10"/>
            <p:cNvSpPr txBox="1"/>
            <p:nvPr/>
          </p:nvSpPr>
          <p:spPr>
            <a:xfrm>
              <a:off x="4729681" y="277439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13. 백엔드로 부터 결과 수신 후 사용자에게 시각화</a:t>
              </a:r>
              <a:endParaRPr b="1" sz="800"/>
            </a:p>
          </p:txBody>
        </p:sp>
        <p:sp>
          <p:nvSpPr>
            <p:cNvPr id="565" name="Google Shape;565;p10"/>
            <p:cNvSpPr txBox="1"/>
            <p:nvPr/>
          </p:nvSpPr>
          <p:spPr>
            <a:xfrm>
              <a:off x="4842306" y="2992398"/>
              <a:ext cx="367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5575" lvl="0" marL="17145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Char char="•"/>
              </a:pPr>
              <a:r>
                <a:rPr lang="ko-KR" sz="800">
                  <a:solidFill>
                    <a:schemeClr val="dk1"/>
                  </a:solidFill>
                </a:rPr>
                <a:t>동화 텍스트, 삽화 이미지, TTS 음성이 통합되어 시각적으로 표시됩니다.</a:t>
              </a:r>
              <a:endParaRPr b="1" sz="800"/>
            </a:p>
          </p:txBody>
        </p:sp>
      </p:grpSp>
      <p:sp>
        <p:nvSpPr>
          <p:cNvPr id="566" name="Google Shape;566;p10"/>
          <p:cNvSpPr txBox="1"/>
          <p:nvPr/>
        </p:nvSpPr>
        <p:spPr>
          <a:xfrm>
            <a:off x="4729681" y="4453248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5. 생성 요청 전송</a:t>
            </a:r>
            <a:endParaRPr b="1" sz="800"/>
          </a:p>
        </p:txBody>
      </p:sp>
      <p:sp>
        <p:nvSpPr>
          <p:cNvPr id="567" name="Google Shape;567;p10"/>
          <p:cNvSpPr/>
          <p:nvPr/>
        </p:nvSpPr>
        <p:spPr>
          <a:xfrm>
            <a:off x="4590125" y="1473976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g36b27017ead_1_31" title="StoryCraft_서비스 구성도_final.drawio.png"/>
          <p:cNvPicPr preferRelativeResize="0"/>
          <p:nvPr/>
        </p:nvPicPr>
        <p:blipFill rotWithShape="1">
          <a:blip r:embed="rId3">
            <a:alphaModFix/>
          </a:blip>
          <a:srcRect b="0" l="1810" r="2376" t="0"/>
          <a:stretch/>
        </p:blipFill>
        <p:spPr>
          <a:xfrm>
            <a:off x="242637" y="2790413"/>
            <a:ext cx="4250898" cy="175341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36b27017ead_1_3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4" name="Google Shape;574;g36b27017ead_1_3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5" name="Google Shape;575;g36b27017ead_1_3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6" name="Google Shape;576;g36b27017ead_1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36b27017ead_1_3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g36b27017ead_1_31"/>
          <p:cNvSpPr/>
          <p:nvPr/>
        </p:nvSpPr>
        <p:spPr>
          <a:xfrm>
            <a:off x="222256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9" name="Google Shape;579;g36b27017ead_1_31"/>
          <p:cNvPicPr preferRelativeResize="0"/>
          <p:nvPr/>
        </p:nvPicPr>
        <p:blipFill rotWithShape="1">
          <a:blip r:embed="rId5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36b27017ead_1_31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구성도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시나리오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g36b27017ead_1_31"/>
          <p:cNvSpPr txBox="1"/>
          <p:nvPr/>
        </p:nvSpPr>
        <p:spPr>
          <a:xfrm>
            <a:off x="4651500" y="1433463"/>
            <a:ext cx="4132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Backend(Spring Boot)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g36b27017ead_1_31"/>
          <p:cNvSpPr txBox="1"/>
          <p:nvPr/>
        </p:nvSpPr>
        <p:spPr>
          <a:xfrm>
            <a:off x="4729681" y="1705873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6</a:t>
            </a:r>
            <a:r>
              <a:rPr b="1" lang="ko-KR" sz="800"/>
              <a:t>. </a:t>
            </a:r>
            <a:r>
              <a:rPr b="1" lang="ko-KR" sz="800"/>
              <a:t>사용자 요청 수신 및 입력 유효성 검증</a:t>
            </a:r>
            <a:endParaRPr b="1" sz="800"/>
          </a:p>
        </p:txBody>
      </p:sp>
      <p:sp>
        <p:nvSpPr>
          <p:cNvPr id="583" name="Google Shape;583;g36b27017ead_1_31"/>
          <p:cNvSpPr txBox="1"/>
          <p:nvPr/>
        </p:nvSpPr>
        <p:spPr>
          <a:xfrm>
            <a:off x="4729681" y="2061173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7</a:t>
            </a:r>
            <a:r>
              <a:rPr b="1" lang="ko-KR" sz="800"/>
              <a:t>. </a:t>
            </a:r>
            <a:r>
              <a:rPr b="1" lang="ko-KR" sz="800"/>
              <a:t>키워드 기반 동화 생성 (GPT)</a:t>
            </a:r>
            <a:endParaRPr b="1" sz="800"/>
          </a:p>
        </p:txBody>
      </p:sp>
      <p:sp>
        <p:nvSpPr>
          <p:cNvPr id="584" name="Google Shape;584;g36b27017ead_1_31"/>
          <p:cNvSpPr txBox="1"/>
          <p:nvPr/>
        </p:nvSpPr>
        <p:spPr>
          <a:xfrm>
            <a:off x="4842306" y="1873273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5575" lvl="0" marL="17145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</a:pPr>
            <a:r>
              <a:rPr lang="ko-KR" sz="800">
                <a:solidFill>
                  <a:schemeClr val="dk1"/>
                </a:solidFill>
              </a:rPr>
              <a:t>프론트엔드에서 전달 받은 요청을 검증합니다.</a:t>
            </a:r>
            <a:endParaRPr b="1" sz="800"/>
          </a:p>
        </p:txBody>
      </p:sp>
      <p:sp>
        <p:nvSpPr>
          <p:cNvPr id="585" name="Google Shape;585;g36b27017ead_1_31"/>
          <p:cNvSpPr txBox="1"/>
          <p:nvPr/>
        </p:nvSpPr>
        <p:spPr>
          <a:xfrm>
            <a:off x="4842306" y="2216823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5575" lvl="0" marL="17145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</a:pPr>
            <a:r>
              <a:rPr lang="ko-KR" sz="800">
                <a:solidFill>
                  <a:schemeClr val="dk1"/>
                </a:solidFill>
              </a:rPr>
              <a:t>GPT를 이용하여 동화 텍스트를 생성합니다.</a:t>
            </a:r>
            <a:endParaRPr b="1" sz="800"/>
          </a:p>
        </p:txBody>
      </p:sp>
      <p:sp>
        <p:nvSpPr>
          <p:cNvPr id="586" name="Google Shape;586;g36b27017ead_1_31"/>
          <p:cNvSpPr txBox="1"/>
          <p:nvPr/>
        </p:nvSpPr>
        <p:spPr>
          <a:xfrm>
            <a:off x="4729681" y="2405373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8</a:t>
            </a:r>
            <a:r>
              <a:rPr b="1" lang="ko-KR" sz="800"/>
              <a:t>. </a:t>
            </a:r>
            <a:r>
              <a:rPr b="1" lang="ko-KR" sz="800"/>
              <a:t>키워드 기반 이미지 요청 (DALL·E)</a:t>
            </a:r>
            <a:endParaRPr b="1" sz="800"/>
          </a:p>
        </p:txBody>
      </p:sp>
      <p:sp>
        <p:nvSpPr>
          <p:cNvPr id="587" name="Google Shape;587;g36b27017ead_1_31"/>
          <p:cNvSpPr txBox="1"/>
          <p:nvPr/>
        </p:nvSpPr>
        <p:spPr>
          <a:xfrm>
            <a:off x="4729681" y="2771061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9</a:t>
            </a:r>
            <a:r>
              <a:rPr b="1" lang="ko-KR" sz="800"/>
              <a:t>. </a:t>
            </a:r>
            <a:r>
              <a:rPr b="1" lang="ko-KR" sz="800"/>
              <a:t>생성된 동화 내용을 음성으로 변환 (Amazon Polly)</a:t>
            </a:r>
            <a:endParaRPr b="1" sz="800"/>
          </a:p>
        </p:txBody>
      </p:sp>
      <p:sp>
        <p:nvSpPr>
          <p:cNvPr id="588" name="Google Shape;588;g36b27017ead_1_31"/>
          <p:cNvSpPr txBox="1"/>
          <p:nvPr/>
        </p:nvSpPr>
        <p:spPr>
          <a:xfrm>
            <a:off x="4842306" y="2590548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5575" lvl="0" marL="17145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</a:pPr>
            <a:r>
              <a:rPr b="1" lang="ko-KR" sz="800">
                <a:solidFill>
                  <a:schemeClr val="dk1"/>
                </a:solidFill>
              </a:rPr>
              <a:t>DALL·E를 통해 이미지 삽화를 생성합니다.</a:t>
            </a:r>
            <a:endParaRPr b="1" sz="800"/>
          </a:p>
        </p:txBody>
      </p:sp>
      <p:sp>
        <p:nvSpPr>
          <p:cNvPr id="589" name="Google Shape;589;g36b27017ead_1_31"/>
          <p:cNvSpPr txBox="1"/>
          <p:nvPr/>
        </p:nvSpPr>
        <p:spPr>
          <a:xfrm>
            <a:off x="4842306" y="2943798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5575" lvl="0" marL="17145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</a:pPr>
            <a:r>
              <a:rPr lang="ko-KR" sz="800">
                <a:solidFill>
                  <a:schemeClr val="dk1"/>
                </a:solidFill>
              </a:rPr>
              <a:t>텍스트를 TTS로 변환하여 오디오를 생성합니다.</a:t>
            </a:r>
            <a:endParaRPr b="1" sz="800"/>
          </a:p>
        </p:txBody>
      </p:sp>
      <p:sp>
        <p:nvSpPr>
          <p:cNvPr id="590" name="Google Shape;590;g36b27017ead_1_31"/>
          <p:cNvSpPr txBox="1"/>
          <p:nvPr/>
        </p:nvSpPr>
        <p:spPr>
          <a:xfrm>
            <a:off x="4729681" y="3106298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10</a:t>
            </a:r>
            <a:r>
              <a:rPr b="1" lang="ko-KR" sz="800"/>
              <a:t>. </a:t>
            </a:r>
            <a:r>
              <a:rPr b="1" lang="ko-KR" sz="800"/>
              <a:t>퀴즈 생성 및 채점 로직 실행 (GPT)</a:t>
            </a:r>
            <a:endParaRPr b="1" sz="800"/>
          </a:p>
        </p:txBody>
      </p:sp>
      <p:sp>
        <p:nvSpPr>
          <p:cNvPr id="591" name="Google Shape;591;g36b27017ead_1_31"/>
          <p:cNvSpPr txBox="1"/>
          <p:nvPr/>
        </p:nvSpPr>
        <p:spPr>
          <a:xfrm>
            <a:off x="4842306" y="3306298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5575" lvl="0" marL="17145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</a:pPr>
            <a:r>
              <a:rPr lang="ko-KR" sz="800">
                <a:solidFill>
                  <a:schemeClr val="dk1"/>
                </a:solidFill>
              </a:rPr>
              <a:t>동화 기반 퀴즈를 출제하고 채점 로직을 통해 처리합니다.</a:t>
            </a:r>
            <a:endParaRPr b="1" sz="800"/>
          </a:p>
        </p:txBody>
      </p:sp>
      <p:sp>
        <p:nvSpPr>
          <p:cNvPr id="592" name="Google Shape;592;g36b27017ead_1_31"/>
          <p:cNvSpPr txBox="1"/>
          <p:nvPr/>
        </p:nvSpPr>
        <p:spPr>
          <a:xfrm>
            <a:off x="4842306" y="3692736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5575" lvl="0" marL="17145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</a:pPr>
            <a:r>
              <a:rPr lang="ko-KR" sz="800">
                <a:solidFill>
                  <a:schemeClr val="dk1"/>
                </a:solidFill>
              </a:rPr>
              <a:t>생성된 모든 데이터는 DB에 저장합니다.</a:t>
            </a:r>
            <a:endParaRPr b="1" sz="800"/>
          </a:p>
        </p:txBody>
      </p:sp>
      <p:sp>
        <p:nvSpPr>
          <p:cNvPr id="593" name="Google Shape;593;g36b27017ead_1_31"/>
          <p:cNvSpPr txBox="1"/>
          <p:nvPr/>
        </p:nvSpPr>
        <p:spPr>
          <a:xfrm>
            <a:off x="4729681" y="3898748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12. </a:t>
            </a:r>
            <a:r>
              <a:rPr b="1" lang="ko-KR" sz="800"/>
              <a:t>모든 결과 통합 후 응답 데이터 생성 및 전달</a:t>
            </a:r>
            <a:endParaRPr b="1" sz="800"/>
          </a:p>
        </p:txBody>
      </p:sp>
      <p:sp>
        <p:nvSpPr>
          <p:cNvPr id="594" name="Google Shape;594;g36b27017ead_1_31"/>
          <p:cNvSpPr txBox="1"/>
          <p:nvPr/>
        </p:nvSpPr>
        <p:spPr>
          <a:xfrm>
            <a:off x="4842306" y="4116748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5575" lvl="0" marL="17145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</a:pPr>
            <a:r>
              <a:rPr lang="ko-KR" sz="800">
                <a:solidFill>
                  <a:schemeClr val="dk1"/>
                </a:solidFill>
              </a:rPr>
              <a:t>생성한 모든 결과를 정리해 전달합니다.</a:t>
            </a:r>
            <a:endParaRPr b="1" sz="800"/>
          </a:p>
        </p:txBody>
      </p:sp>
      <p:sp>
        <p:nvSpPr>
          <p:cNvPr id="595" name="Google Shape;595;g36b27017ead_1_31"/>
          <p:cNvSpPr txBox="1"/>
          <p:nvPr/>
        </p:nvSpPr>
        <p:spPr>
          <a:xfrm>
            <a:off x="4729681" y="3502523"/>
            <a:ext cx="367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11</a:t>
            </a:r>
            <a:r>
              <a:rPr b="1" lang="ko-KR" sz="800"/>
              <a:t>. </a:t>
            </a:r>
            <a:r>
              <a:rPr b="1" lang="ko-KR" sz="800"/>
              <a:t>요청 및 결과 정보 DB 저장</a:t>
            </a:r>
            <a:endParaRPr b="1" sz="800"/>
          </a:p>
        </p:txBody>
      </p:sp>
      <p:grpSp>
        <p:nvGrpSpPr>
          <p:cNvPr id="596" name="Google Shape;596;g36b27017ead_1_31"/>
          <p:cNvGrpSpPr/>
          <p:nvPr/>
        </p:nvGrpSpPr>
        <p:grpSpPr>
          <a:xfrm>
            <a:off x="6626425" y="4401625"/>
            <a:ext cx="2216100" cy="1319000"/>
            <a:chOff x="4651500" y="4256450"/>
            <a:chExt cx="2216100" cy="1319000"/>
          </a:xfrm>
        </p:grpSpPr>
        <p:sp>
          <p:nvSpPr>
            <p:cNvPr id="597" name="Google Shape;597;g36b27017ead_1_31"/>
            <p:cNvSpPr txBox="1"/>
            <p:nvPr/>
          </p:nvSpPr>
          <p:spPr>
            <a:xfrm>
              <a:off x="4651500" y="4256450"/>
              <a:ext cx="9699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Infra (AWS)</a:t>
              </a:r>
              <a:endParaRPr b="1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8" name="Google Shape;598;g36b27017ead_1_31"/>
            <p:cNvSpPr txBox="1"/>
            <p:nvPr/>
          </p:nvSpPr>
          <p:spPr>
            <a:xfrm>
              <a:off x="4651500" y="4508250"/>
              <a:ext cx="221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5575" lvl="0" marL="17145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Char char="•"/>
              </a:pPr>
              <a:r>
                <a:rPr b="1" lang="ko-KR" sz="800">
                  <a:solidFill>
                    <a:schemeClr val="dk1"/>
                  </a:solidFill>
                </a:rPr>
                <a:t>EC2</a:t>
              </a:r>
              <a:r>
                <a:rPr lang="ko-KR" sz="800">
                  <a:solidFill>
                    <a:schemeClr val="dk1"/>
                  </a:solidFill>
                </a:rPr>
                <a:t> : Spring Boot 백엔드 서버 배포 환경</a:t>
              </a:r>
              <a:endParaRPr b="1" sz="800"/>
            </a:p>
          </p:txBody>
        </p:sp>
        <p:sp>
          <p:nvSpPr>
            <p:cNvPr id="599" name="Google Shape;599;g36b27017ead_1_31"/>
            <p:cNvSpPr txBox="1"/>
            <p:nvPr/>
          </p:nvSpPr>
          <p:spPr>
            <a:xfrm>
              <a:off x="4651500" y="4777700"/>
              <a:ext cx="22161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5575" lvl="0" marL="17145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Char char="•"/>
              </a:pPr>
              <a:r>
                <a:rPr b="1" lang="ko-KR" sz="800">
                  <a:solidFill>
                    <a:schemeClr val="dk1"/>
                  </a:solidFill>
                </a:rPr>
                <a:t>Route 53 + ACM</a:t>
              </a:r>
              <a:r>
                <a:rPr lang="ko-KR" sz="800">
                  <a:solidFill>
                    <a:schemeClr val="dk1"/>
                  </a:solidFill>
                </a:rPr>
                <a:t> : 사용자 도메인 설정 및 SSL 인증서 제공</a:t>
              </a:r>
              <a:endParaRPr b="1" sz="800"/>
            </a:p>
          </p:txBody>
        </p:sp>
        <p:sp>
          <p:nvSpPr>
            <p:cNvPr id="600" name="Google Shape;600;g36b27017ead_1_31"/>
            <p:cNvSpPr txBox="1"/>
            <p:nvPr/>
          </p:nvSpPr>
          <p:spPr>
            <a:xfrm>
              <a:off x="4651500" y="5189950"/>
              <a:ext cx="22161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5575" lvl="0" marL="171450" marR="0" rtl="0" algn="l">
                <a:lnSpc>
                  <a:spcPct val="1380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Char char="•"/>
              </a:pPr>
              <a:r>
                <a:rPr b="1" lang="ko-KR" sz="800">
                  <a:solidFill>
                    <a:schemeClr val="dk1"/>
                  </a:solidFill>
                </a:rPr>
                <a:t>AWS Batch</a:t>
              </a:r>
              <a:r>
                <a:rPr lang="ko-KR" sz="800">
                  <a:solidFill>
                    <a:schemeClr val="dk1"/>
                  </a:solidFill>
                </a:rPr>
                <a:t> : 주기적인 통계 수집, 추천 콘텐츠 처리 등 배치 작업 담당</a:t>
              </a:r>
              <a:endParaRPr b="1" sz="800"/>
            </a:p>
          </p:txBody>
        </p:sp>
      </p:grpSp>
      <p:sp>
        <p:nvSpPr>
          <p:cNvPr id="601" name="Google Shape;601;g36b27017ead_1_31"/>
          <p:cNvSpPr txBox="1"/>
          <p:nvPr/>
        </p:nvSpPr>
        <p:spPr>
          <a:xfrm>
            <a:off x="4651500" y="4401625"/>
            <a:ext cx="12447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(PostgreSQL)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g36b27017ead_1_31"/>
          <p:cNvSpPr txBox="1"/>
          <p:nvPr/>
        </p:nvSpPr>
        <p:spPr>
          <a:xfrm>
            <a:off x="4651503" y="4690625"/>
            <a:ext cx="197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11. </a:t>
            </a:r>
            <a:r>
              <a:rPr b="1" lang="ko-KR" sz="800"/>
              <a:t>요청 및 결과 정보 DB에 저장</a:t>
            </a:r>
            <a:endParaRPr b="1" sz="800"/>
          </a:p>
        </p:txBody>
      </p:sp>
      <p:sp>
        <p:nvSpPr>
          <p:cNvPr id="603" name="Google Shape;603;g36b27017ead_1_31"/>
          <p:cNvSpPr/>
          <p:nvPr/>
        </p:nvSpPr>
        <p:spPr>
          <a:xfrm>
            <a:off x="4590125" y="1473976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4" name="Google Shape;604;g36b27017ead_1_31"/>
          <p:cNvCxnSpPr/>
          <p:nvPr/>
        </p:nvCxnSpPr>
        <p:spPr>
          <a:xfrm>
            <a:off x="4662725" y="4401275"/>
            <a:ext cx="41466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2"/>
          <p:cNvSpPr txBox="1"/>
          <p:nvPr/>
        </p:nvSpPr>
        <p:spPr>
          <a:xfrm>
            <a:off x="4815900" y="5236275"/>
            <a:ext cx="4261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6</a:t>
            </a:r>
            <a:r>
              <a:rPr lang="ko-KR" sz="800"/>
              <a:t>-1) </a:t>
            </a:r>
            <a:r>
              <a:rPr lang="ko-KR" sz="800"/>
              <a:t>저장된 단어와 동화 내용을 바탕으로 GPT가 퀴즈를 생성합니다. 사용자는 퀴즈를 풀고 정답을 제출하면 점수와 피드백을 받습니다.</a:t>
            </a:r>
            <a:endParaRPr sz="800"/>
          </a:p>
        </p:txBody>
      </p:sp>
      <p:pic>
        <p:nvPicPr>
          <p:cNvPr id="610" name="Google Shape;610;p12" title="StoryCraft_ServiceFlow_real.drawio.png"/>
          <p:cNvPicPr preferRelativeResize="0"/>
          <p:nvPr/>
        </p:nvPicPr>
        <p:blipFill rotWithShape="1">
          <a:blip r:embed="rId3">
            <a:alphaModFix/>
          </a:blip>
          <a:srcRect b="4684" l="9307" r="10383" t="3999"/>
          <a:stretch/>
        </p:blipFill>
        <p:spPr>
          <a:xfrm>
            <a:off x="259900" y="2311375"/>
            <a:ext cx="4291799" cy="2738027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2"/>
          <p:cNvSpPr/>
          <p:nvPr/>
        </p:nvSpPr>
        <p:spPr>
          <a:xfrm>
            <a:off x="259894" y="1473039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1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3" name="Google Shape;613;p1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4" name="Google Shape;614;p1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5" name="Google Shape;615;p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6" name="Google Shape;6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1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8" name="Google Shape;618;p12"/>
          <p:cNvPicPr preferRelativeResize="0"/>
          <p:nvPr/>
        </p:nvPicPr>
        <p:blipFill rotWithShape="1">
          <a:blip r:embed="rId5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2"/>
          <p:cNvSpPr txBox="1"/>
          <p:nvPr/>
        </p:nvSpPr>
        <p:spPr>
          <a:xfrm>
            <a:off x="4651500" y="1433463"/>
            <a:ext cx="4132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로그인 및 프로필 설정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12"/>
          <p:cNvSpPr txBox="1"/>
          <p:nvPr/>
        </p:nvSpPr>
        <p:spPr>
          <a:xfrm>
            <a:off x="4729681" y="1705873"/>
            <a:ext cx="3672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/>
              <a:t>1</a:t>
            </a:r>
            <a:r>
              <a:rPr b="1" lang="ko-KR" sz="900"/>
              <a:t>. </a:t>
            </a:r>
            <a:r>
              <a:rPr b="1" lang="ko-KR" sz="900"/>
              <a:t>사용자는 앱 실행 후 이메일/비밀번호를 통해 로그인합니다.</a:t>
            </a:r>
            <a:endParaRPr b="1" sz="900"/>
          </a:p>
        </p:txBody>
      </p:sp>
      <p:sp>
        <p:nvSpPr>
          <p:cNvPr id="621" name="Google Shape;621;p12"/>
          <p:cNvSpPr txBox="1"/>
          <p:nvPr/>
        </p:nvSpPr>
        <p:spPr>
          <a:xfrm>
            <a:off x="4729681" y="1905073"/>
            <a:ext cx="3672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/>
              <a:t>2. 로그인 시 응답으로 받은 JWT 토큰을 앱 내 저장소에 저장합니다.</a:t>
            </a:r>
            <a:endParaRPr b="1" sz="900"/>
          </a:p>
        </p:txBody>
      </p:sp>
      <p:sp>
        <p:nvSpPr>
          <p:cNvPr id="622" name="Google Shape;622;p12"/>
          <p:cNvSpPr txBox="1"/>
          <p:nvPr/>
        </p:nvSpPr>
        <p:spPr>
          <a:xfrm>
            <a:off x="4729675" y="2096825"/>
            <a:ext cx="42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/>
              <a:t>3. 사용자는 자녀 프로필(이름, 나이, 학습 수준등)을 등록하거나 수정합니다.</a:t>
            </a:r>
            <a:endParaRPr b="1" sz="900"/>
          </a:p>
        </p:txBody>
      </p:sp>
      <p:sp>
        <p:nvSpPr>
          <p:cNvPr id="623" name="Google Shape;623;p12"/>
          <p:cNvSpPr txBox="1"/>
          <p:nvPr/>
        </p:nvSpPr>
        <p:spPr>
          <a:xfrm>
            <a:off x="4651500" y="2373063"/>
            <a:ext cx="4132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생성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12"/>
          <p:cNvSpPr txBox="1"/>
          <p:nvPr/>
        </p:nvSpPr>
        <p:spPr>
          <a:xfrm>
            <a:off x="4739700" y="2645475"/>
            <a:ext cx="42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/>
              <a:t>4. 동화 생성</a:t>
            </a:r>
            <a:endParaRPr b="1" sz="900"/>
          </a:p>
        </p:txBody>
      </p:sp>
      <p:sp>
        <p:nvSpPr>
          <p:cNvPr id="625" name="Google Shape;625;p12"/>
          <p:cNvSpPr txBox="1"/>
          <p:nvPr/>
        </p:nvSpPr>
        <p:spPr>
          <a:xfrm>
            <a:off x="4815900" y="2797875"/>
            <a:ext cx="4261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4-1) 사용자는 음성으로 키워드를 입력하면 Whisper를 통해 텍스트로 변환(STT)되고, 변환된 키워드를 기반으로 GPT가 동화를 생성합니다.</a:t>
            </a:r>
            <a:endParaRPr sz="800"/>
          </a:p>
        </p:txBody>
      </p:sp>
      <p:sp>
        <p:nvSpPr>
          <p:cNvPr id="626" name="Google Shape;626;p12"/>
          <p:cNvSpPr txBox="1"/>
          <p:nvPr/>
        </p:nvSpPr>
        <p:spPr>
          <a:xfrm>
            <a:off x="4815900" y="3183375"/>
            <a:ext cx="42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4-2) </a:t>
            </a:r>
            <a:r>
              <a:rPr lang="ko-KR" sz="800"/>
              <a:t>생성된 동화를 바탕으로 주요 장면에 대해 DALL·E를 통해 삽화를 생성합니다.</a:t>
            </a:r>
            <a:endParaRPr sz="800"/>
          </a:p>
        </p:txBody>
      </p:sp>
      <p:sp>
        <p:nvSpPr>
          <p:cNvPr id="627" name="Google Shape;627;p12"/>
          <p:cNvSpPr txBox="1"/>
          <p:nvPr/>
        </p:nvSpPr>
        <p:spPr>
          <a:xfrm>
            <a:off x="4647475" y="3459663"/>
            <a:ext cx="4132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읽기 및 상호작용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12"/>
          <p:cNvSpPr txBox="1"/>
          <p:nvPr/>
        </p:nvSpPr>
        <p:spPr>
          <a:xfrm>
            <a:off x="4735675" y="3701625"/>
            <a:ext cx="42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/>
              <a:t>5. 동화 읽기 및 상호작용</a:t>
            </a:r>
            <a:endParaRPr b="1" sz="900"/>
          </a:p>
        </p:txBody>
      </p:sp>
      <p:sp>
        <p:nvSpPr>
          <p:cNvPr id="629" name="Google Shape;629;p12"/>
          <p:cNvSpPr txBox="1"/>
          <p:nvPr/>
        </p:nvSpPr>
        <p:spPr>
          <a:xfrm>
            <a:off x="4811875" y="3905025"/>
            <a:ext cx="42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5-1) 생성된 동화는 TTS(AWS Polly)를 통해 음성으로 낭독됩니다.</a:t>
            </a:r>
            <a:endParaRPr sz="800"/>
          </a:p>
        </p:txBody>
      </p:sp>
      <p:sp>
        <p:nvSpPr>
          <p:cNvPr id="630" name="Google Shape;630;p12"/>
          <p:cNvSpPr txBox="1"/>
          <p:nvPr/>
        </p:nvSpPr>
        <p:spPr>
          <a:xfrm>
            <a:off x="4811875" y="4133625"/>
            <a:ext cx="4261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5-2) </a:t>
            </a:r>
            <a:r>
              <a:rPr lang="ko-KR" sz="800"/>
              <a:t>사용자는 동화 중 모르는 단어를 하이라이트 하면 해석과 예문을 제공받을 수 있고, 하이라이트 된 단어는 사전에 자동으로 저장됩니다.</a:t>
            </a:r>
            <a:endParaRPr sz="800"/>
          </a:p>
        </p:txBody>
      </p:sp>
      <p:sp>
        <p:nvSpPr>
          <p:cNvPr id="631" name="Google Shape;631;p12"/>
          <p:cNvSpPr txBox="1"/>
          <p:nvPr/>
        </p:nvSpPr>
        <p:spPr>
          <a:xfrm>
            <a:off x="4811875" y="4514625"/>
            <a:ext cx="42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5-3) </a:t>
            </a:r>
            <a:r>
              <a:rPr lang="ko-KR" sz="800"/>
              <a:t>사용자가 질문하면 GPT가 실시간으로 인터랙티브한 응답을 제공합니다.</a:t>
            </a:r>
            <a:endParaRPr sz="800"/>
          </a:p>
        </p:txBody>
      </p:sp>
      <p:sp>
        <p:nvSpPr>
          <p:cNvPr id="632" name="Google Shape;632;p12"/>
          <p:cNvSpPr txBox="1"/>
          <p:nvPr/>
        </p:nvSpPr>
        <p:spPr>
          <a:xfrm>
            <a:off x="4651500" y="4790913"/>
            <a:ext cx="4132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영어 학습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4648200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12"/>
          <p:cNvSpPr txBox="1"/>
          <p:nvPr/>
        </p:nvSpPr>
        <p:spPr>
          <a:xfrm>
            <a:off x="4739700" y="5032875"/>
            <a:ext cx="42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/>
              <a:t>6. 영어 학습</a:t>
            </a:r>
            <a:endParaRPr b="1" sz="900"/>
          </a:p>
        </p:txBody>
      </p:sp>
      <p:sp>
        <p:nvSpPr>
          <p:cNvPr id="635" name="Google Shape;635;p12"/>
          <p:cNvSpPr txBox="1"/>
          <p:nvPr/>
        </p:nvSpPr>
        <p:spPr>
          <a:xfrm>
            <a:off x="4815900" y="5617275"/>
            <a:ext cx="42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6</a:t>
            </a:r>
            <a:r>
              <a:rPr lang="ko-KR" sz="800"/>
              <a:t>-2) </a:t>
            </a:r>
            <a:r>
              <a:rPr lang="ko-KR" sz="800"/>
              <a:t>저장된 단어는 단어장으로 제공되며, 뜻/예문/암기 체크 기능이 포함됩니다.</a:t>
            </a:r>
            <a:endParaRPr sz="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1" name="Google Shape;641;p1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1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1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4" name="Google Shape;6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13"/>
          <p:cNvSpPr txBox="1"/>
          <p:nvPr/>
        </p:nvSpPr>
        <p:spPr>
          <a:xfrm>
            <a:off x="3275843" y="1129038"/>
            <a:ext cx="39792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로그인 화면 &gt; 로그인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로그인 화면 &gt; 회원가입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로그인 화면 &gt; 아이디/비밀번호 찾기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소셜 로그인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647" name="Google Shape;647;p13"/>
          <p:cNvGraphicFramePr/>
          <p:nvPr/>
        </p:nvGraphicFramePr>
        <p:xfrm>
          <a:off x="6175984" y="201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-ID/PW 입력 후 회원인 경우 정상 로그인, 프로필 선택 페이지로 이동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*ID는 이메일 형식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-회원가입 페이지로 이동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8" lvl="0" marL="85725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-ID/PW 찾기 페이지로 이동</a:t>
                      </a:r>
                      <a:endParaRPr b="1" sz="1100" u="none" cap="none" strike="noStrik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-페이스북, 구글 계정으로 로그인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48" name="Google Shape;648;p13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1728600"/>
            <a:ext cx="6068476" cy="45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" name="Google Shape;126;p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4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875" y="1482226"/>
            <a:ext cx="5715750" cy="45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525" y="2108701"/>
            <a:ext cx="4237150" cy="21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7925" y="2136201"/>
            <a:ext cx="3866530" cy="210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4418851"/>
            <a:ext cx="8839203" cy="196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69dc744dc2_0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5" name="Google Shape;655;g369dc744dc2_0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g369dc744dc2_0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g369dc744dc2_0_0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8" name="Google Shape;658;g369dc744dc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369dc744dc2_0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g369dc744dc2_0_0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회원가입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 화면 &gt;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이름 입력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이름 입력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 &gt;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이메일 주소(ID) 입력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이메일 주소(ID) 입력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 &gt;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비밀번호 설정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비밀번호 설정 &gt; 닉네임 설정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661" name="Google Shape;661;g369dc744dc2_0_0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-사용자 이름 입력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-성, 이름 구분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-가입할 이메일 주소를 입력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이메일: /^[^\s@]+@[^\s@]+\.[^\s@]+$/ 정규식으로 검증 </a:t>
                      </a:r>
                      <a:b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P/W는 소문자/대문자/특수문자/숫자 최소 1개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-비밀번호 입력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-6자 이상, 특수문자 포함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-닉네임 입력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marR="0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-10자 이상 불가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62" name="Google Shape;662;g369dc744dc2_0_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369dc744dc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75" y="1619450"/>
            <a:ext cx="6192924" cy="47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69dc744dc2_0_2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9" name="Google Shape;669;g369dc744dc2_0_2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0" name="Google Shape;670;g369dc744dc2_0_2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1" name="Google Shape;671;g369dc744dc2_0_24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ID/PW 찾기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2" name="Google Shape;672;g369dc744dc2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369dc744dc2_0_2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g369dc744dc2_0_24"/>
          <p:cNvSpPr txBox="1"/>
          <p:nvPr/>
        </p:nvSpPr>
        <p:spPr>
          <a:xfrm>
            <a:off x="3275850" y="8818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ID/PW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찾기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 &gt;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이메일 인증코드 발송 &gt; 메일로 인증코드 전달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인증코드 수령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 &gt;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전달받은 인증코드 확인 &gt; 임시 비밀번호 전달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675" name="Google Shape;675;g369dc744dc2_0_24"/>
          <p:cNvGraphicFramePr/>
          <p:nvPr/>
        </p:nvGraphicFramePr>
        <p:xfrm>
          <a:off x="6234009" y="227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작성한 이메일로 인증번호 전송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-인증한 이메일로 임시 비밀번호 전송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76" name="Google Shape;676;g369dc744dc2_0_24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369dc744dc2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75" y="1717700"/>
            <a:ext cx="6034851" cy="46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69dc744dc2_0_4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3" name="Google Shape;683;g369dc744dc2_0_4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" name="Google Shape;684;g369dc744dc2_0_4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g369dc744dc2_0_40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선택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6" name="Google Shape;686;g369dc744dc2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369dc744dc2_0_4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g369dc744dc2_0_40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로그인 &gt; 프로필 선택 화면 &gt; 프로필 추가(생성)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프로필 선택 화면 &gt;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프로필 삭제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프로필 선택 화면&gt;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프로필 수정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689" name="Google Shape;689;g369dc744dc2_0_40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이름, 나이, 학습 난이도 설정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삭제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이름, 나이, 학습 난이도 수정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90" name="Google Shape;690;g369dc744dc2_0_4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369dc744dc2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0" y="1870100"/>
            <a:ext cx="6111975" cy="47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9dc744dc2_0_5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7" name="Google Shape;697;g369dc744dc2_0_5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8" name="Google Shape;698;g369dc744dc2_0_5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9" name="Google Shape;699;g369dc744dc2_0_53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홈(메인)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0" name="Google Shape;700;g369dc744dc2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369dc744dc2_0_5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g369dc744dc2_0_53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프로필 선택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 &gt;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메인 화면 이동 &gt;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각각의 메뉴 클릭 &gt; 화면 이동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전체 목록 보기 &gt; 동화 목록 화면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‘+’ 버튼 클릭 &gt; 동화 생성 화면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 사용자 프로필 및 정보 표출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703" name="Google Shape;703;g369dc744dc2_0_53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메뉴 페이지로 내비게이션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생성했던 동화 목록 화면으로 이동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생성 페이지로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-프로필 사진, 이름, 업적, 포인트 표출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04" name="Google Shape;704;g369dc744dc2_0_5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369dc744dc2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0" y="1870100"/>
            <a:ext cx="6186599" cy="42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69dc744dc2_0_9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1" name="Google Shape;711;g369dc744dc2_0_9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2" name="Google Shape;712;g369dc744dc2_0_9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3" name="Google Shape;713;g369dc744dc2_0_93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생성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4" name="Google Shape;714;g369dc744dc2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369dc744dc2_0_9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g369dc744dc2_0_93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키워드 입력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키워드 생성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동화 생성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717" name="Google Shape;717;g369dc744dc2_0_93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텍스트, 음성으로 생성할 동화의 키워드들 입력받기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입력한 키워드 저장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최대 5개까지 가능, 문장 길이 제한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키워드를 바탕으로 동화 생성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18" name="Google Shape;718;g369dc744dc2_0_9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369dc744dc2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25" y="1870100"/>
            <a:ext cx="6193376" cy="42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69dc744dc2_0_10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g369dc744dc2_0_10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g369dc744dc2_0_10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7" name="Google Shape;727;g369dc744dc2_0_105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8" name="Google Shape;728;g369dc744dc2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369dc744dc2_0_10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g369dc744dc2_0_105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동화 불러오기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 &gt;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동화 읽기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동화 공유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동화 삭제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북마크(즐겨찾기)/좋아요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북마크 동화 확인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좋아요 동화 확인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731" name="Google Shape;731;g369dc744dc2_0_105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380000"/>
                <a:gridCol w="2415750"/>
              </a:tblGrid>
              <a:tr h="73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불러오기(동화 읽기)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*기존에 읽었던 부분에서 시작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1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다른 사람에게 동화 내용 공유</a:t>
                      </a:r>
                      <a:b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*카카오톡, 인스타그램 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삭제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*’정말 삭제하시겠습니까?’ 팝업 필요</a:t>
                      </a:r>
                      <a:endParaRPr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-북마크(즐겨찾기)/좋아요 기능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-북마크한 동화만 표출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좋아요한 동화만 표출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32" name="Google Shape;732;g369dc744dc2_0_105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369dc744dc2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25" y="1870100"/>
            <a:ext cx="6144124" cy="45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b4bc0a184_0_7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9" name="Google Shape;739;g36b4bc0a184_0_7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g36b4bc0a184_0_7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1" name="Google Shape;741;g36b4bc0a184_0_71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읽기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2" name="Google Shape;742;g36b4bc0a184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36b4bc0a184_0_7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g36b4bc0a184_0_71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홈 메뉴로 이동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동화 내용 한/영 변환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소리 조절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단어장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5. 도구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6. 동화 내용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745" name="Google Shape;745;g36b4bc0a184_0_71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380000"/>
                <a:gridCol w="2415750"/>
              </a:tblGrid>
              <a:tr h="73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 메뉴로 이동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-제목 표시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1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내용 영어, 한국어 변환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소리 조절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페이지에서의 단어장 확인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새로고침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-발음 교정 및 피드백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-듣기 속도 조절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-동화 내용 텍스트로 표시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-단어 하이라이트 설정 가능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46" name="Google Shape;746;g36b4bc0a184_0_71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36b4bc0a184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25" y="1985075"/>
            <a:ext cx="5929209" cy="4246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g36b4bc0a184_0_71"/>
          <p:cNvSpPr txBox="1"/>
          <p:nvPr/>
        </p:nvSpPr>
        <p:spPr>
          <a:xfrm>
            <a:off x="5478025" y="1016900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[아날로그 감성 UI/UX]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g36b4bc0a184_0_71"/>
          <p:cNvSpPr txBox="1"/>
          <p:nvPr/>
        </p:nvSpPr>
        <p:spPr>
          <a:xfrm>
            <a:off x="5371825" y="1346600"/>
            <a:ext cx="3126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*AI 이미지 생성 성능을 바탕으로 Fix 예정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6b7762f9ac_0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5" name="Google Shape;755;g36b7762f9ac_0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g36b7762f9ac_0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g36b7762f9ac_0_0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읽기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8" name="Google Shape;758;g36b7762f9a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36b7762f9ac_0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g36b7762f9ac_0_0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문제 개수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스코어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문제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설명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다음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761" name="Google Shape;761;g36b7762f9ac_0_0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380000"/>
                <a:gridCol w="2415750"/>
              </a:tblGrid>
              <a:tr h="73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총 개수 및 현재까지 진행한 퀴즈 개수 표시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1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점수 표기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단어 관련 문제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-동화 내용 관련 문제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-객관식 및 단답형으로로 구성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뜻 및 해설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다음 문제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-문제를 풀기 전까진 비활성화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62" name="Google Shape;762;g36b7762f9ac_0_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36b7762f9a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850" y="2112425"/>
            <a:ext cx="5957175" cy="422694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36b7762f9ac_0_0"/>
          <p:cNvSpPr txBox="1"/>
          <p:nvPr/>
        </p:nvSpPr>
        <p:spPr>
          <a:xfrm>
            <a:off x="5478025" y="1016900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아날로그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감성 UI/UX]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g36b7762f9ac_0_0"/>
          <p:cNvSpPr txBox="1"/>
          <p:nvPr/>
        </p:nvSpPr>
        <p:spPr>
          <a:xfrm>
            <a:off x="5335825" y="1357550"/>
            <a:ext cx="3198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*AI 이미지 </a:t>
            </a: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성능을 </a:t>
            </a: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바탕으로 Fix 예정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6c463b0f6f_2_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71" name="Google Shape;771;g36c463b0f6f_2_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g36c463b0f6f_2_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3" name="Google Shape;773;g36c463b0f6f_2_2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읽기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4" name="Google Shape;774;g36c463b0f6f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36c463b0f6f_2_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g36c463b0f6f_2_2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홈 메뉴로 이동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동화 내용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단어 학습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학습 단어 개수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동화 읽어주기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6.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동화 학습 진행률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777" name="Google Shape;777;g36c463b0f6f_2_2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380000"/>
                <a:gridCol w="2415750"/>
              </a:tblGrid>
              <a:tr h="73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뒤로가기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-제목 표시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1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내용 표기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-페이지 이동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영어 단어, 뜻 표시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학습한 단어 개수 카운트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TTS 모델을 활용한 동화 읽어주기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독서 진행률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78" name="Google Shape;778;g36c463b0f6f_2_2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36c463b0f6f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2112425"/>
            <a:ext cx="5984300" cy="37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36c463b0f6f_2_2"/>
          <p:cNvSpPr txBox="1"/>
          <p:nvPr/>
        </p:nvSpPr>
        <p:spPr>
          <a:xfrm>
            <a:off x="5431650" y="839825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디지털 감성 UI/UX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g36c463b0f6f_2_2"/>
          <p:cNvSpPr txBox="1"/>
          <p:nvPr/>
        </p:nvSpPr>
        <p:spPr>
          <a:xfrm>
            <a:off x="5302200" y="1115138"/>
            <a:ext cx="3172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</a:t>
            </a:r>
            <a: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이미지 생성 성능을 바탕으로 Fix 예정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69dc744dc2_0_11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87" name="Google Shape;787;g369dc744dc2_0_11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g369dc744dc2_0_11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9" name="Google Shape;789;g369dc744dc2_0_117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즐겨 찾기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0" name="Google Shape;790;g369dc744dc2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369dc744dc2_0_11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2" name="Google Shape;792;g369dc744dc2_0_117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홈 화면 &gt; 즐겨찾기 목록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좋아요 한 동화 목록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공유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목록에서 동화 삭제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5. 북마크/좋아요 기능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793" name="Google Shape;793;g369dc744dc2_0_117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즐겨찾기한 동화 목록 불러오기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 한 동화 목록 불러오기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다른 사람에게 동화 내용 공유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삭제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-북마크(즐겨찾기)/좋아요 기능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94" name="Google Shape;794;g369dc744dc2_0_117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369dc744dc2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00" y="1870100"/>
            <a:ext cx="6179901" cy="44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c384d2ce0_0_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1" name="Google Shape;141;g36c384d2ce0_0_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g36c384d2ce0_0_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g36c384d2ce0_0_7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시장/기술 동향 분석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" name="Google Shape;144;g36c384d2ce0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6c384d2ce0_0_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g36c384d2ce0_0_7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" name="Google Shape;147;g36c384d2ce0_0_7"/>
          <p:cNvGraphicFramePr/>
          <p:nvPr/>
        </p:nvGraphicFramePr>
        <p:xfrm>
          <a:off x="4571988" y="13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762000"/>
                <a:gridCol w="1543050"/>
                <a:gridCol w="1876425"/>
              </a:tblGrid>
              <a:tr h="57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측정 지표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기존 방향성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본 프로젝트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127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기능성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정해진 커리큘럼과 수준별 동화 제공, 사용자의 나이나 관심사 기반 추천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사용자의 관심 주제 및 수준에 맞춰 AI가 콘텐츠를 생성함으로써 개별 맞춤 학습이 가능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8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창의성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동일한 내용을 다같이 학습하는 기성 콘텐츠 소비형 구조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사용자가 주제를 제시하고 결과물을 받는 구조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콘텐츠 다양성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한정된 동화 지원, 유료 과금 시스템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AI 기반 생성으로 지속적인 콘텐츠 확장성 확보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편리성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텍스트 기반 선택형 탐색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음성 입력 및 상호작용을 통한 직관적인 사용 흐름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8" name="Google Shape;148;g36c384d2ce0_0_7"/>
          <p:cNvGraphicFramePr/>
          <p:nvPr/>
        </p:nvGraphicFramePr>
        <p:xfrm>
          <a:off x="323525" y="13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828675"/>
                <a:gridCol w="828675"/>
                <a:gridCol w="828675"/>
                <a:gridCol w="828675"/>
                <a:gridCol w="828675"/>
              </a:tblGrid>
              <a:tr h="60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기능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제안 어플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Little Fox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Epic!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핑크퐁 ABC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994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AI 기반 동화 생성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5AA8"/>
                          </a:solidFill>
                        </a:rPr>
                        <a:t>O</a:t>
                      </a:r>
                      <a:endParaRPr b="1" sz="1200">
                        <a:solidFill>
                          <a:srgbClr val="3B5AA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X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X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X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AI 삽화 생성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rgbClr val="3B5AA8"/>
                          </a:solidFill>
                        </a:rPr>
                        <a:t>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X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X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X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4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단어, 문장 저장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rgbClr val="3B5AA8"/>
                          </a:solidFill>
                        </a:rPr>
                        <a:t>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X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퀴즈 제공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rgbClr val="3B5AA8"/>
                          </a:solidFill>
                        </a:rPr>
                        <a:t>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X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X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부모 대시보드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rgbClr val="3B5AA8"/>
                          </a:solidFill>
                        </a:rPr>
                        <a:t>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X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69dc744dc2_0_12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01" name="Google Shape;801;g369dc744dc2_0_12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g369dc744dc2_0_12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3" name="Google Shape;803;g369dc744dc2_0_129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영어 사전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4" name="Google Shape;804;g369dc744dc2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369dc744dc2_0_12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6" name="Google Shape;806;g369dc744dc2_0_129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단어 검색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필터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단어 카드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예문 보기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5. 뒤로 가기기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807" name="Google Shape;807;g369dc744dc2_0_129"/>
          <p:cNvGraphicFramePr/>
          <p:nvPr/>
        </p:nvGraphicFramePr>
        <p:xfrm>
          <a:off x="6245334" y="235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380000"/>
                <a:gridCol w="2335100"/>
              </a:tblGrid>
              <a:tr h="21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단어, 단어 뜻을 검색하여 원하는 단어를 찾음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난이도별 필터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-단어, 발음기호, 뜻, 난이도 표시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-북마크(즐겨찾기) 가능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-발음 듣기 기능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-뒤집어 예문 보기 가능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카드를 클릭하여 뒤집을 수 있음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-예문과 예문 뜻 표시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뒤로 가기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08" name="Google Shape;808;g369dc744dc2_0_129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369dc744dc2_0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5" y="2112425"/>
            <a:ext cx="6140226" cy="31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6b78854848_0_1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15" name="Google Shape;815;g36b78854848_0_1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6" name="Google Shape;816;g36b78854848_0_1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7" name="Google Shape;817;g36b78854848_0_11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영어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퀴즈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8" name="Google Shape;818;g36b78854848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6b78854848_0_1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0" name="Google Shape;820;g36b78854848_0_11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1~7. 영어 사전 화면면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8. 다시 풀기 클릭 시 팝업창 표출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9~10. 영어 퀴즈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821" name="Google Shape;821;g36b78854848_0_11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380000"/>
                <a:gridCol w="2335100"/>
              </a:tblGrid>
              <a:tr h="21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-메인 화면으로 돌아가기 버튼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-단어나 동화 제목으로 퀴즈를 검색할 수 있는 입력창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-Vocabulary, Grammar, Story Content 유형별 선택 필터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-난이도 필터 탭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-클릭 시 퀴즈를 즐겨찾기 또는 해제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-퀴즈 유형 및 난이도 표시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-문제 요약해서 표시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-해당 퀴즈를 다시 푸는 기능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-다시 풀기 클릭 시 퀴즈를 다시 풀 것인지 한번더 확인하는 팝업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-이전 점수, 난이도 표시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-‘시작하기’버튼을 통해 이전에 풀었던 퀴즈를 다시 풀 수 있음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-취소 버튼을 통해 돌아가기 가능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-퀴즈 문제 표출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-난이도, 문제, 예문 표시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-객관식 또는 단답형 형식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22" name="Google Shape;822;g36b78854848_0_11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36b78854848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1870100"/>
            <a:ext cx="6073174" cy="393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69dc744dc2_0_15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29" name="Google Shape;829;g369dc744dc2_0_15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g369dc744dc2_0_15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1" name="Google Shape;831;g369dc744dc2_0_153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결제/구독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2" name="Google Shape;832;g369dc744dc2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369dc744dc2_0_15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g369dc744dc2_0_153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메인 화면 &gt; 결제/구독 페이지 이동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구독 플랜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페이지 이동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835" name="Google Shape;835;g369dc744dc2_0_153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62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구독/결제 페이지로 이동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플랜 표시가격, 설명 포함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-추천 플랜 하이라이트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-현재 플랜 표시결제일, 만료일 등 표시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-이전/다음 장으로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36" name="Google Shape;836;g369dc744dc2_0_15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g369dc744dc2_0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1788950"/>
            <a:ext cx="6067399" cy="41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69f275ee36_0_6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43" name="Google Shape;843;g369f275ee36_0_6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4" name="Google Shape;844;g369f275ee36_0_6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5" name="Google Shape;845;g369f275ee36_0_64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결제/구독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6" name="Google Shape;846;g369f275ee36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g369f275ee36_0_6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8" name="Google Shape;848;g369f275ee36_0_64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페이지 이동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결제 내역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5. 결제 수단 관리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6~9. 고객 지원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849" name="Google Shape;849;g369f275ee36_0_64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380000"/>
                <a:gridCol w="2415750"/>
              </a:tblGrid>
              <a:tr h="57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-이전/다음 장으로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7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-결제 내역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-날짜, 금액, 플랜, 상태, 영수증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7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-결제 수단 관리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-카드, 모바일 결제 기능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-결제 수단 정보 포함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-결제 수단 수정/삭제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문의 페이지로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자주 묻는 질문 페이지로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환불 요청 페이지로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관련 사전 알림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50" name="Google Shape;850;g369f275ee36_0_64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g369f275ee36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5" y="1809225"/>
            <a:ext cx="6196576" cy="420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69dc744dc2_0_16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57" name="Google Shape;857;g369dc744dc2_0_16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8" name="Google Shape;858;g369dc744dc2_0_16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9" name="Google Shape;859;g369dc744dc2_0_165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0" name="Google Shape;860;g369dc744dc2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g369dc744dc2_0_16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2" name="Google Shape;862;g369dc744dc2_0_165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마이페이지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 &gt;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기본 정보 수정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마이페이지 &gt; 보안 설정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다른 페이지로 이동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863" name="Google Shape;863;g369dc744dc2_0_165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-기본 정보 수정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-이름 확인/변경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-이메일 확인/변경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-닉네임 확인/변경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-나이 확인/수정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설정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64" name="Google Shape;864;g369dc744dc2_0_165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369dc744dc2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1870100"/>
            <a:ext cx="6243250" cy="42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6b4bc0a184_0_8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71" name="Google Shape;871;g36b4bc0a184_0_8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g36b4bc0a184_0_8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3" name="Google Shape;873;g36b4bc0a184_0_85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4" name="Google Shape;874;g36b4bc0a184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g36b4bc0a184_0_8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6" name="Google Shape;876;g36b4bc0a184_0_85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동화 읽기</a:t>
            </a:r>
            <a:br>
              <a:rPr lang="ko-KR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동화 공유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동화 삭제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동화 북마크, 좋아요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5~7.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내비게이션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877" name="Google Shape;877;g36b4bc0a184_0_85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380000"/>
                <a:gridCol w="2412450"/>
              </a:tblGrid>
              <a:tr h="70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불러오기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다른 사람에게 동화 내용 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*공유카카오톡, 인스타그램 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삭제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북마크(즐겨찾기)/좋아요 기능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북마크한 동화 목록 표출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좋아요한 동화 목록 표출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78" name="Google Shape;878;g36b4bc0a184_0_85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g36b4bc0a184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00" y="1957975"/>
            <a:ext cx="6019351" cy="43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6b4bc0a184_0_9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85" name="Google Shape;885;g36b4bc0a184_0_9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6" name="Google Shape;886;g36b4bc0a184_0_9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7" name="Google Shape;887;g36b4bc0a184_0_98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8" name="Google Shape;888;g36b4bc0a184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36b4bc0a184_0_9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g36b4bc0a184_0_98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현재 구독 플랜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구독 플랜 종류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결제 내역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내비게이션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891" name="Google Shape;891;g36b4bc0a184_0_98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구독 플랜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-가격, 설명, 다음 결제일, 플랜 변경, 구독 취소 표출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플랜 목록 표출 및 현재 구독 플랜 활성화 표시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내역 표출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날짜, 가격, 플랜 표시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92" name="Google Shape;892;g36b4bc0a184_0_98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36b4bc0a184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00" y="1847150"/>
            <a:ext cx="5850250" cy="24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36b4bc0a184_0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00" y="4078200"/>
            <a:ext cx="5891550" cy="2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69f275ee36_0_3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00" name="Google Shape;900;g369f275ee36_0_3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1" name="Google Shape;901;g369f275ee36_0_3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g369f275ee36_0_30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3" name="Google Shape;903;g369f275ee36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g369f275ee36_0_3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5" name="Google Shape;905;g369f275ee36_0_30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학습 통계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이번 주 학습 현황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주간 목표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 자주 사용하는 키워드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내비게이션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906" name="Google Shape;906;g369f275ee36_0_30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현재까지 진행한 학습 통계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-총 생성한 동화 개수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-이번 주 학습 시간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-연속 학습 일수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-주간 목표 달성률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3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이번주 학습 현황 표시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-금주 요일별로 동화 몇개를 언제동안 학습했는지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주간 목표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-동화 읽기 목표 개수 및 현재 달성률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-목표 학습 시간 및 현재 달성률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-목표 연속 학습 및 현재 달성률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자주 사용하는 키워드 목록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-페이지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07" name="Google Shape;907;g369f275ee36_0_3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g369f275ee36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125" y="1761900"/>
            <a:ext cx="5857050" cy="2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369f275ee36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00" y="4166725"/>
            <a:ext cx="5945676" cy="24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69dc744dc2_0_17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5" name="Google Shape;915;g369dc744dc2_0_17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6" name="Google Shape;916;g369dc744dc2_0_17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7" name="Google Shape;917;g369dc744dc2_0_177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8" name="Google Shape;918;g369dc744dc2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369dc744dc2_0_17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g369dc744dc2_0_177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앱 알림 설정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이름 입력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 &gt; 이메일 주소(ID) 입력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이메일 주소(ID) 입력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 &gt; 비밀번호 설정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ko-K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비밀번호 설정 &gt; 닉네임 설정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921" name="Google Shape;921;g369dc744dc2_0_177"/>
          <p:cNvGraphicFramePr/>
          <p:nvPr/>
        </p:nvGraphicFramePr>
        <p:xfrm>
          <a:off x="6275834" y="179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380000"/>
                <a:gridCol w="2370625"/>
              </a:tblGrid>
              <a:tr h="50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푸시 알림 ON/OFF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-학습 리마인더, 신규 동화 알림 등 토글 설정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한글/영어 선택 가능(UI언어)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자녀(프로필) 계정 관리 진입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-보호자용 PIN 설정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7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앱 버전, 제작사, 이용약관, 개인정보처리방침 등 표시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-이용약관/개인정보 처리방침 문서 페이지로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7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-학습 기록/앱 설정 등 초기화 기능 제공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-마이페이지의 회원 탈퇴 기능으로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-다크모드/라이트모드 전환 지원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이메일 발송 또는 채팅 연결 페이지로 이동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뒤로가기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22" name="Google Shape;922;g369dc744dc2_0_177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g369dc744dc2_0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5" y="1870100"/>
            <a:ext cx="6172776" cy="43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69dc744dc2_0_18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9" name="Google Shape;929;g369dc744dc2_0_18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g369dc744dc2_0_18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g369dc744dc2_0_189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공지/이벤트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2" name="Google Shape;932;g369dc744dc2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g369dc744dc2_0_18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g369dc744dc2_0_189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메인 화면 &gt; 공지/이벤트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공지사항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이벤트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도움말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5. 1:1 문의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935" name="Google Shape;935;g369dc744dc2_0_189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공지/이벤트 페이지로 이동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확인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이벤트 확인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도움말, 가이드 확인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버그, 오류, 문의사항 등 1:!1 문의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36" name="Google Shape;936;g369dc744dc2_0_189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369dc744dc2_0_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70100"/>
            <a:ext cx="5929199" cy="34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af4a03447_0_55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4" name="Google Shape;154;g36af4a03447_0_55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g36af4a03447_0_55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g36af4a03447_0_555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g36af4a03447_0_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6af4a03447_0_55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g36af4a03447_0_555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g36af4a03447_0_555"/>
          <p:cNvGraphicFramePr/>
          <p:nvPr/>
        </p:nvGraphicFramePr>
        <p:xfrm>
          <a:off x="416550" y="13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273575"/>
                <a:gridCol w="1079450"/>
                <a:gridCol w="2809600"/>
                <a:gridCol w="746475"/>
                <a:gridCol w="542850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이전 동화 목록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01_HISTORY_01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최근 읽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은 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리스트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최근 생성/열람한 동화들을 슬라이드 형식으로 나열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01_HISTORY_02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표지 이미지 시각화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생성된 동화마다 AI 삽화로 만든 표지를 썸네일로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진입 버튼 구성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02_ENTRY_01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생성 버튼 (FAB)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우측 하단에 동화 생성 플로팅 액션 버튼(FAB) 배치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HM02_ENTRY_02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좌측 상단 항상 HOME으로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 화면 좌측 상단 아이콘 클릭 시 홈 화면으로 항상 전환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HM02_ENTRY_03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 화면 퀵 액션 버튼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주요 기능(동화 생성, 복습, 설정) 바로가기 버튼 배치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알림/이벤트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HM03_NOTICE_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및 이벤트 배너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 중간에 롤링 배너로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상태 요약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HM04_STATS_01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학습 데이터 요약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생성 동화 수, 학습 단어 수, 오늘 완료 미션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61" name="Google Shape;161;g36af4a03447_0_555"/>
          <p:cNvSpPr txBox="1"/>
          <p:nvPr/>
        </p:nvSpPr>
        <p:spPr>
          <a:xfrm>
            <a:off x="3016055" y="811131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홈(메인) 화면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6c463b0f6f_0_1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43" name="Google Shape;943;g36c463b0f6f_0_1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4" name="Google Shape;944;g36c463b0f6f_0_1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5" name="Google Shape;945;g36c463b0f6f_0_13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공지/이벤트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6" name="Google Shape;946;g36c463b0f6f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36c463b0f6f_0_1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8" name="Google Shape;948;g36c463b0f6f_0_13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공지사항 목록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공지사항 내용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949" name="Google Shape;949;g36c463b0f6f_0_13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380000"/>
                <a:gridCol w="2415750"/>
              </a:tblGrid>
              <a:tr h="147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목록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-공지사항 제목, 날짜, 중요도 포함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-읽음 처리 기능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-새로운 공지인 경우 표시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5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내용 확인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-공지사항 제목 및 내용 포함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-날짜, 중요도 포함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50" name="Google Shape;950;g36c463b0f6f_0_1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g36c463b0f6f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0" y="2112425"/>
            <a:ext cx="6068874" cy="35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6c463b0f6f_0_2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7" name="Google Shape;957;g36c463b0f6f_0_2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8" name="Google Shape;958;g36c463b0f6f_0_2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9" name="Google Shape;959;g36c463b0f6f_0_26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공지/이벤트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0" name="Google Shape;960;g36c463b0f6f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g36c463b0f6f_0_26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2" name="Google Shape;962;g36c463b0f6f_0_26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이벤트 목록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이벤트 내용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지난 이벤트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963" name="Google Shape;963;g36c463b0f6f_0_26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380000"/>
                <a:gridCol w="2415750"/>
              </a:tblGrid>
              <a:tr h="1040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진행중인 이벤트 조회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-제목, 요약, 날짜 표시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-진행중 여부 표시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-참여자 등 정보 표시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이벤트 내용 확인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-이벤트 제목, 내용 및 날짜 포함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-참여 링크 제공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종료된 이벤트 조회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64" name="Google Shape;964;g36c463b0f6f_0_26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g36c463b0f6f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50" y="2007750"/>
            <a:ext cx="6102301" cy="3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6c463b0f6f_0_3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71" name="Google Shape;971;g36c463b0f6f_0_3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2" name="Google Shape;972;g36c463b0f6f_0_3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3" name="Google Shape;973;g36c463b0f6f_0_39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4" name="Google Shape;974;g36c463b0f6f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36c463b0f6f_0_3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g36c463b0f6f_0_39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자주 묻는 질문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검색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추천 질문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일반 질문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977" name="Google Shape;977;g36c463b0f6f_0_39"/>
          <p:cNvGraphicFramePr/>
          <p:nvPr/>
        </p:nvGraphicFramePr>
        <p:xfrm>
          <a:off x="6234009" y="19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자주 묻는 질문 목록 불러오기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-검색, 추천질문, 일반질문 등 으로 분류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자주 묻는 질문 검색 기능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사용자들이 자주 방문한 리스트 추천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 질문 외 모든 질문 리스트 나열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78" name="Google Shape;978;g36c463b0f6f_0_39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36c463b0f6f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70100"/>
            <a:ext cx="6006424" cy="37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6c463b0f6f_0_5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85" name="Google Shape;985;g36c463b0f6f_0_5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g36c463b0f6f_0_5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7" name="Google Shape;987;g36c463b0f6f_0_52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8" name="Google Shape;988;g36c463b0f6f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g36c463b0f6f_0_5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g36c463b0f6f_0_52"/>
          <p:cNvSpPr txBox="1"/>
          <p:nvPr/>
        </p:nvSpPr>
        <p:spPr>
          <a:xfrm>
            <a:off x="3275850" y="943400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고객 센터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새 문의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 문의 내역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문의 내역 및 답변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991" name="Google Shape;991;g36c463b0f6f_0_52"/>
          <p:cNvGraphicFramePr/>
          <p:nvPr/>
        </p:nvGraphicFramePr>
        <p:xfrm>
          <a:off x="6295959" y="211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센터 문의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제목, 문의 내용 작성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-고객센터에 문의 발송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이전에 문의한 내역 확인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-날짜, 답변 진행도 표기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기존 문의 내용 상세 확인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-날짜, 답변 진행도 표기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-답변 내용 포함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92" name="Google Shape;992;g36c463b0f6f_0_52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g36c463b0f6f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74925"/>
            <a:ext cx="6295950" cy="27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6c463b0f6f_1_5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9" name="Google Shape;999;g36c463b0f6f_1_5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g36c463b0f6f_1_5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1" name="Google Shape;1001;g36c463b0f6f_1_59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UI/UX 정의서 </a:t>
            </a:r>
            <a:r>
              <a:rPr b="1"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리워드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2" name="Google Shape;1002;g36c463b0f6f_1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g36c463b0f6f_1_5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4" name="Google Shape;1004;g36c463b0f6f_1_59"/>
          <p:cNvSpPr txBox="1"/>
          <p:nvPr/>
        </p:nvSpPr>
        <p:spPr>
          <a:xfrm>
            <a:off x="3275850" y="876475"/>
            <a:ext cx="6381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레벨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연속 학습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나의 뱃지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보상 내역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87" lvl="0" marL="179387" marR="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▪"/>
            </a:pPr>
            <a:r>
              <a:rPr lang="ko-KR">
                <a:latin typeface="Trebuchet MS"/>
                <a:ea typeface="Trebuchet MS"/>
                <a:cs typeface="Trebuchet MS"/>
                <a:sym typeface="Trebuchet MS"/>
              </a:rPr>
              <a:t>5. 통계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005" name="Google Shape;1005;g36c463b0f6f_1_59"/>
          <p:cNvGraphicFramePr/>
          <p:nvPr/>
        </p:nvGraphicFramePr>
        <p:xfrm>
          <a:off x="6295959" y="211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293675"/>
                <a:gridCol w="2436825"/>
              </a:tblGrid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레벨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-학습을 진행하거나 업적 달성 시 경험치 흭득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연속 학습일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업적을 달성할 떄마다 뱃지 흭득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보상을 받은 히스토리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925" marB="46800" marR="90000" marL="90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4137" lvl="0" marL="85725" rtl="0" algn="l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활동 및 리워드 통계</a:t>
                      </a:r>
                      <a:endParaRPr b="1" sz="110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4075" marB="36000" marR="36000" marL="360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06" name="Google Shape;1006;g36c463b0f6f_1_59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g36c463b0f6f_1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1891625"/>
            <a:ext cx="614355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g36c463b0f6f_1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263" y="4405550"/>
            <a:ext cx="6120001" cy="23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6c2e253159_0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14" name="Google Shape;1014;g36c2e253159_0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5" name="Google Shape;1015;g36c2e253159_0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6" name="Google Shape;1016;g36c2e253159_0_0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구성도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7" name="Google Shape;1017;g36c2e25315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g36c2e253159_0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9" name="Google Shape;1019;g36c2e253159_0_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36c2e253159_0_0" title="apsbrntjdeh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800" y="1256825"/>
            <a:ext cx="6658523" cy="54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26" name="Google Shape;1026;p1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7" name="Google Shape;1027;p1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28" name="Google Shape;10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8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0" name="Google Shape;1030;p18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8"/>
          <p:cNvSpPr txBox="1"/>
          <p:nvPr/>
        </p:nvSpPr>
        <p:spPr>
          <a:xfrm>
            <a:off x="323528" y="692697"/>
            <a:ext cx="2844000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2" name="Google Shape;10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50" y="1197775"/>
            <a:ext cx="7767301" cy="463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8"/>
          <p:cNvSpPr txBox="1"/>
          <p:nvPr/>
        </p:nvSpPr>
        <p:spPr>
          <a:xfrm>
            <a:off x="875300" y="5837550"/>
            <a:ext cx="1927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4" name="Google Shape;1034;p18"/>
          <p:cNvSpPr txBox="1"/>
          <p:nvPr/>
        </p:nvSpPr>
        <p:spPr>
          <a:xfrm>
            <a:off x="3608025" y="5837550"/>
            <a:ext cx="1927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5" name="Google Shape;1035;p18"/>
          <p:cNvSpPr txBox="1"/>
          <p:nvPr/>
        </p:nvSpPr>
        <p:spPr>
          <a:xfrm>
            <a:off x="5762550" y="5837550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[아이디/비밀번호 찾기]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6a0b4420d3_0_3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1" name="Google Shape;1041;g36a0b4420d3_0_3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2" name="Google Shape;1042;g36a0b4420d3_0_3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3" name="Google Shape;1043;g36a0b4420d3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36a0b4420d3_0_3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5" name="Google Shape;1045;g36a0b4420d3_0_37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g36a0b4420d3_0_37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7" name="Google Shape;1047;g36a0b4420d3_0_37"/>
          <p:cNvSpPr txBox="1"/>
          <p:nvPr/>
        </p:nvSpPr>
        <p:spPr>
          <a:xfrm>
            <a:off x="323525" y="5735500"/>
            <a:ext cx="1927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8" name="Google Shape;1048;g36a0b4420d3_0_37"/>
          <p:cNvSpPr txBox="1"/>
          <p:nvPr/>
        </p:nvSpPr>
        <p:spPr>
          <a:xfrm>
            <a:off x="2482100" y="5735500"/>
            <a:ext cx="216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 주소 검증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9" name="Google Shape;1049;g36a0b4420d3_0_37"/>
          <p:cNvSpPr txBox="1"/>
          <p:nvPr/>
        </p:nvSpPr>
        <p:spPr>
          <a:xfrm>
            <a:off x="4427350" y="5735500"/>
            <a:ext cx="2766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설정]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0" name="Google Shape;1050;g36a0b4420d3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77100"/>
            <a:ext cx="8991600" cy="44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g36a0b4420d3_0_37"/>
          <p:cNvSpPr txBox="1"/>
          <p:nvPr/>
        </p:nvSpPr>
        <p:spPr>
          <a:xfrm>
            <a:off x="7085663" y="5735500"/>
            <a:ext cx="1927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닉네임 설정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6a0b4420d3_0_5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57" name="Google Shape;1057;g36a0b4420d3_0_5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8" name="Google Shape;1058;g36a0b4420d3_0_5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9" name="Google Shape;1059;g36a0b4420d3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g36a0b4420d3_0_5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1" name="Google Shape;1061;g36a0b4420d3_0_51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g36a0b4420d3_0_51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3" name="Google Shape;1063;g36a0b4420d3_0_51"/>
          <p:cNvSpPr txBox="1"/>
          <p:nvPr/>
        </p:nvSpPr>
        <p:spPr>
          <a:xfrm>
            <a:off x="501100" y="5837550"/>
            <a:ext cx="1927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찾기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4" name="Google Shape;1064;g36a0b4420d3_0_51"/>
          <p:cNvSpPr txBox="1"/>
          <p:nvPr/>
        </p:nvSpPr>
        <p:spPr>
          <a:xfrm>
            <a:off x="3608025" y="5837550"/>
            <a:ext cx="499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코드 및 임시 비밀번호 발급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5" name="Google Shape;1065;g36a0b4420d3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77100"/>
            <a:ext cx="8524050" cy="44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6a0b4420d3_0_6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71" name="Google Shape;1071;g36a0b4420d3_0_6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2" name="Google Shape;1072;g36a0b4420d3_0_6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3" name="Google Shape;1073;g36a0b4420d3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g36a0b4420d3_0_6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5" name="Google Shape;1075;g36a0b4420d3_0_65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g36a0b4420d3_0_65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7" name="Google Shape;1077;g36a0b4420d3_0_65"/>
          <p:cNvSpPr txBox="1"/>
          <p:nvPr/>
        </p:nvSpPr>
        <p:spPr>
          <a:xfrm>
            <a:off x="605025" y="5837550"/>
            <a:ext cx="1927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8" name="Google Shape;1078;g36a0b4420d3_0_65"/>
          <p:cNvSpPr txBox="1"/>
          <p:nvPr/>
        </p:nvSpPr>
        <p:spPr>
          <a:xfrm>
            <a:off x="5067300" y="785775"/>
            <a:ext cx="1927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[프로필 선택]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9" name="Google Shape;1079;g36a0b4420d3_0_65"/>
          <p:cNvSpPr txBox="1"/>
          <p:nvPr/>
        </p:nvSpPr>
        <p:spPr>
          <a:xfrm>
            <a:off x="4574238" y="5837550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0" name="Google Shape;1080;g36a0b4420d3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25" y="1305275"/>
            <a:ext cx="2490799" cy="447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g36a0b4420d3_0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8725" y="1305275"/>
            <a:ext cx="4464927" cy="17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g36a0b4420d3_0_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8724" y="3618200"/>
            <a:ext cx="4464936" cy="206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3" name="Google Shape;1083;g36a0b4420d3_0_65"/>
          <p:cNvCxnSpPr>
            <a:endCxn id="1081" idx="1"/>
          </p:cNvCxnSpPr>
          <p:nvPr/>
        </p:nvCxnSpPr>
        <p:spPr>
          <a:xfrm flipH="1" rot="10800000">
            <a:off x="2507225" y="2159425"/>
            <a:ext cx="1291500" cy="93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g36a0b4420d3_0_65"/>
          <p:cNvCxnSpPr>
            <a:stCxn id="1081" idx="2"/>
            <a:endCxn id="1082" idx="0"/>
          </p:cNvCxnSpPr>
          <p:nvPr/>
        </p:nvCxnSpPr>
        <p:spPr>
          <a:xfrm>
            <a:off x="6031188" y="3013575"/>
            <a:ext cx="0" cy="60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af4a03447_0_54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7" name="Google Shape;167;g36af4a03447_0_54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g36af4a03447_0_54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g36af4a03447_0_544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g36af4a03447_0_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6af4a03447_0_54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" name="Google Shape;172;g36af4a03447_0_544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" name="Google Shape;173;g36af4a03447_0_544"/>
          <p:cNvGraphicFramePr/>
          <p:nvPr/>
        </p:nvGraphicFramePr>
        <p:xfrm>
          <a:off x="416550" y="144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1057525"/>
                <a:gridCol w="1125750"/>
                <a:gridCol w="1373425"/>
                <a:gridCol w="2515625"/>
                <a:gridCol w="746475"/>
                <a:gridCol w="542850"/>
              </a:tblGrid>
              <a:tr h="32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80025">
                <a:tc rowSpan="10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 접근성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HM02_NAV_01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 아이콘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 아이콘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573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HM02_NAV_02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생성 진입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생성 화면으로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2913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HM02_NAV_03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목록 진입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목록 화면으로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82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HM02_NAV_04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Favorite 탭 진입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저장한 즐겨찾기 동화 리스트로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5181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HM02_NAV_05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Dictionary 탭 진입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단어를 복습할 수 있는 사전 기능으로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2119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HM02_NAV_06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 탭 진입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(팝업 대신 접근 버튼이 있으면 유지) 퀴즈 화면 또는 팝업 호출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100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HM02_NAV_07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결제/구독 진입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정보, 구독  화면으로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211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HM02_NAV_08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 진입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설정, 프로필 관리 등 마이페이지로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100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HM02_NAV_09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설정 진입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 설정 화면으로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5181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HM02_NAV_10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공지/이벤트/도움말 진입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공지사항, 프로모션, 도움말 등의 통합 안내 화면으로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6a0b4420d3_0_7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0" name="Google Shape;1090;g36a0b4420d3_0_7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1" name="Google Shape;1091;g36a0b4420d3_0_7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2" name="Google Shape;1092;g36a0b4420d3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g36a0b4420d3_0_7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4" name="Google Shape;1094;g36a0b4420d3_0_79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g36a0b4420d3_0_79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6" name="Google Shape;1096;g36a0b4420d3_0_79"/>
          <p:cNvSpPr txBox="1"/>
          <p:nvPr/>
        </p:nvSpPr>
        <p:spPr>
          <a:xfrm>
            <a:off x="3275850" y="717463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삭제/수정/추가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7" name="Google Shape;1097;g36a0b4420d3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1440077"/>
            <a:ext cx="4328100" cy="201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g36a0b4420d3_0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8350" y="4056227"/>
            <a:ext cx="4328100" cy="20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g36a0b4420d3_0_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00" y="4056233"/>
            <a:ext cx="4328101" cy="201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g36a0b4420d3_0_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1473913"/>
            <a:ext cx="4403599" cy="1982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1" name="Google Shape;1101;g36a0b4420d3_0_79"/>
          <p:cNvCxnSpPr>
            <a:endCxn id="1100" idx="1"/>
          </p:cNvCxnSpPr>
          <p:nvPr/>
        </p:nvCxnSpPr>
        <p:spPr>
          <a:xfrm flipH="1" rot="10800000">
            <a:off x="2507100" y="2465152"/>
            <a:ext cx="2064900" cy="627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g36a0b4420d3_0_79"/>
          <p:cNvCxnSpPr>
            <a:endCxn id="1099" idx="0"/>
          </p:cNvCxnSpPr>
          <p:nvPr/>
        </p:nvCxnSpPr>
        <p:spPr>
          <a:xfrm>
            <a:off x="2130850" y="3149033"/>
            <a:ext cx="140700" cy="90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3" name="Google Shape;1103;g36a0b4420d3_0_79"/>
          <p:cNvCxnSpPr>
            <a:endCxn id="1098" idx="0"/>
          </p:cNvCxnSpPr>
          <p:nvPr/>
        </p:nvCxnSpPr>
        <p:spPr>
          <a:xfrm>
            <a:off x="3306800" y="3113927"/>
            <a:ext cx="3555600" cy="94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6a0b4420d3_0_9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9" name="Google Shape;1109;g36a0b4420d3_0_9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0" name="Google Shape;1110;g36a0b4420d3_0_9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1" name="Google Shape;1111;g36a0b4420d3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g36a0b4420d3_0_9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3" name="Google Shape;1113;g36a0b4420d3_0_9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g36a0b4420d3_0_93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5" name="Google Shape;1115;g36a0b4420d3_0_93"/>
          <p:cNvSpPr txBox="1"/>
          <p:nvPr/>
        </p:nvSpPr>
        <p:spPr>
          <a:xfrm>
            <a:off x="3275850" y="692700"/>
            <a:ext cx="382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화면에서 접근 가능한 메뉴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6" name="Google Shape;1116;g36a0b4420d3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75" y="1527700"/>
            <a:ext cx="2879999" cy="14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g36a0b4420d3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6125" y="4852150"/>
            <a:ext cx="2880000" cy="147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g36a0b4420d3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2000" y="1527411"/>
            <a:ext cx="2879999" cy="1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g36a0b4420d3_0_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6125" y="1527410"/>
            <a:ext cx="2879999" cy="1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g36a0b4420d3_0_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875" y="3164710"/>
            <a:ext cx="2880001" cy="1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g36a0b4420d3_0_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31992" y="3164988"/>
            <a:ext cx="2880000" cy="14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g36a0b4420d3_0_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6125" y="3164710"/>
            <a:ext cx="2880000" cy="14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g36a0b4420d3_0_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875" y="4851863"/>
            <a:ext cx="2880001" cy="1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g36a0b4420d3_0_9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31999" y="4851875"/>
            <a:ext cx="2879999" cy="14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6a0bbb0db1_1_28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30" name="Google Shape;1130;g36a0bbb0db1_1_28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1" name="Google Shape;1131;g36a0bbb0db1_1_28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2" name="Google Shape;1132;g36a0bbb0db1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g36a0bbb0db1_1_28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4" name="Google Shape;1134;g36a0bbb0db1_1_28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g36a0bbb0db1_1_28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6" name="Google Shape;1136;g36a0bbb0db1_1_28"/>
          <p:cNvSpPr txBox="1"/>
          <p:nvPr/>
        </p:nvSpPr>
        <p:spPr>
          <a:xfrm>
            <a:off x="3275850" y="692700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읽기 및 학습 퀴즈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7" name="Google Shape;1137;g36a0bbb0db1_1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25" y="1267525"/>
            <a:ext cx="39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g36a0bbb0db1_1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778" y="1275900"/>
            <a:ext cx="396000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g36a0bbb0db1_1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525" y="3952850"/>
            <a:ext cx="39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g36a0bbb0db1_1_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3775" y="3952850"/>
            <a:ext cx="3960001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6a0bbb0db1_1_4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46" name="Google Shape;1146;g36a0bbb0db1_1_4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7" name="Google Shape;1147;g36a0bbb0db1_1_4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8" name="Google Shape;1148;g36a0bbb0db1_1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g36a0bbb0db1_1_4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0" name="Google Shape;1150;g36a0bbb0db1_1_4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36a0bbb0db1_1_40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2" name="Google Shape;1152;g36a0bbb0db1_1_40"/>
          <p:cNvSpPr txBox="1"/>
          <p:nvPr/>
        </p:nvSpPr>
        <p:spPr>
          <a:xfrm>
            <a:off x="3275850" y="692700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[마이페이지]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3" name="Google Shape;1153;g36a0bbb0db1_1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625" y="1210163"/>
            <a:ext cx="360000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g36a0bbb0db1_1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4975" y="1200588"/>
            <a:ext cx="359999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g36a0bbb0db1_1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1075" y="3087250"/>
            <a:ext cx="3599999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g36a0bbb0db1_1_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4525" y="3092038"/>
            <a:ext cx="36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g36a0bbb0db1_1_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1075" y="4969650"/>
            <a:ext cx="36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g36a0bbb0db1_1_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4525" y="4969658"/>
            <a:ext cx="3599999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6a0bbb0db1_1_5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64" name="Google Shape;1164;g36a0bbb0db1_1_5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5" name="Google Shape;1165;g36a0bbb0db1_1_5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66" name="Google Shape;1166;g36a0bbb0db1_1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g36a0bbb0db1_1_5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8" name="Google Shape;1168;g36a0bbb0db1_1_52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g36a0bbb0db1_1_52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0" name="Google Shape;1170;g36a0bbb0db1_1_52"/>
          <p:cNvSpPr txBox="1"/>
          <p:nvPr/>
        </p:nvSpPr>
        <p:spPr>
          <a:xfrm>
            <a:off x="3110025" y="828775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[구독 관리]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1" name="Google Shape;1171;g36a0bbb0db1_1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4" y="1259575"/>
            <a:ext cx="2880000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g36a0bbb0db1_1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6979" y="1259575"/>
            <a:ext cx="2880001" cy="18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g36a0bbb0db1_1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6454" y="1259576"/>
            <a:ext cx="2880001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g36a0bbb0db1_1_52"/>
          <p:cNvSpPr txBox="1"/>
          <p:nvPr/>
        </p:nvSpPr>
        <p:spPr>
          <a:xfrm>
            <a:off x="3110025" y="3429000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[설정]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5" name="Google Shape;1175;g36a0bbb0db1_1_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859800"/>
            <a:ext cx="4390002" cy="261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g36a0bbb0db1_1_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4802" y="3859800"/>
            <a:ext cx="4296796" cy="2592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6a0bbb0db1_1_11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82" name="Google Shape;1182;g36a0bbb0db1_1_11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3" name="Google Shape;1183;g36a0bbb0db1_1_11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84" name="Google Shape;1184;g36a0bbb0db1_1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g36a0bbb0db1_1_11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6" name="Google Shape;1186;g36a0bbb0db1_1_114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g36a0bbb0db1_1_114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8" name="Google Shape;1188;g36a0bbb0db1_1_114"/>
          <p:cNvSpPr txBox="1"/>
          <p:nvPr/>
        </p:nvSpPr>
        <p:spPr>
          <a:xfrm>
            <a:off x="3115050" y="671863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[공지/이벤트/고객센터]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9" name="Google Shape;1189;g36a0bbb0db1_1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600" y="4950150"/>
            <a:ext cx="3600000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g36a0bbb0db1_1_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400" y="1225850"/>
            <a:ext cx="36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g36a0bbb0db1_1_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2599" y="1225850"/>
            <a:ext cx="360000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g36a0bbb0db1_1_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400" y="3088000"/>
            <a:ext cx="36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g36a0bbb0db1_1_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92600" y="3088012"/>
            <a:ext cx="36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g36a0bbb0db1_1_1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3400" y="4950150"/>
            <a:ext cx="36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6c463b0f6f_1_4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00" name="Google Shape;1200;g36c463b0f6f_1_4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1" name="Google Shape;1201;g36c463b0f6f_1_4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02" name="Google Shape;1202;g36c463b0f6f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g36c463b0f6f_1_4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4" name="Google Shape;1204;g36c463b0f6f_1_41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g36c463b0f6f_1_41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6" name="Google Shape;1206;g36c463b0f6f_1_41"/>
          <p:cNvSpPr txBox="1"/>
          <p:nvPr/>
        </p:nvSpPr>
        <p:spPr>
          <a:xfrm>
            <a:off x="3115050" y="1494350"/>
            <a:ext cx="291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[리워드 화면]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7" name="Google Shape;1207;g36c463b0f6f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94825"/>
            <a:ext cx="8839199" cy="2681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6c463b0f6f_1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13" name="Google Shape;1213;g36c463b0f6f_1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4" name="Google Shape;1214;g36c463b0f6f_1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15" name="Google Shape;1215;g36c463b0f6f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g36c463b0f6f_1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7" name="Google Shape;1217;g36c463b0f6f_1_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g36c463b0f6f_1_0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디자인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9" name="Google Shape;1219;g36c463b0f6f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6450" y="2402775"/>
            <a:ext cx="32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g36c463b0f6f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950" y="2298025"/>
            <a:ext cx="32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g36c463b0f6f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3804" y="1629975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g36c463b0f6f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4978" y="4149975"/>
            <a:ext cx="2417649" cy="241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6c463b0f6f_1_1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8" name="Google Shape;1228;g36c463b0f6f_1_1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9" name="Google Shape;1229;g36c463b0f6f_1_1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30" name="Google Shape;1230;g36c463b0f6f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g36c463b0f6f_1_17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2" name="Google Shape;1232;g36c463b0f6f_1_17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g36c463b0f6f_1_17"/>
          <p:cNvSpPr txBox="1"/>
          <p:nvPr/>
        </p:nvSpPr>
        <p:spPr>
          <a:xfrm>
            <a:off x="323528" y="692697"/>
            <a:ext cx="28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 - </a:t>
            </a: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리워드 디자인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4" name="Google Shape;1234;g36c463b0f6f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00" y="1133425"/>
            <a:ext cx="5292077" cy="352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g36c463b0f6f_1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0302" y="1124711"/>
            <a:ext cx="3394724" cy="339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g36c463b0f6f_1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1888" y="4328525"/>
            <a:ext cx="4680227" cy="233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42" name="Google Shape;1242;p2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3" name="Google Shape;1243;p2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4" name="Google Shape;1244;p20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엔티티 관계도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5" name="Google Shape;12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20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7" name="Google Shape;1247;p2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8" name="Google Shape;1248;p20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20" title="ERD_entir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425" y="1360625"/>
            <a:ext cx="7363298" cy="5435848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20"/>
          <p:cNvSpPr txBox="1"/>
          <p:nvPr/>
        </p:nvSpPr>
        <p:spPr>
          <a:xfrm>
            <a:off x="3582900" y="989325"/>
            <a:ext cx="19782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Storycraft 전체 ERD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9" name="Google Shape;179;p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7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" name="Google Shape;18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" name="Google Shape;184;p7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5" name="Google Shape;185;p7"/>
          <p:cNvGraphicFramePr/>
          <p:nvPr/>
        </p:nvGraphicFramePr>
        <p:xfrm>
          <a:off x="416550" y="168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09700"/>
                <a:gridCol w="1273575"/>
                <a:gridCol w="1079450"/>
                <a:gridCol w="2809600"/>
                <a:gridCol w="699450"/>
                <a:gridCol w="589875"/>
              </a:tblGrid>
              <a:tr h="32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20690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AU01_LOGIN_01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폼 구현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한글 입력 불가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96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AU01_LOGIN_02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입력값 유효성 검사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이메일: /^[^\s@]+@[^\s@]+\.[^\s@]+$/ 정규식으로 검증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P/W는 소문자/대문자/특수문자/숫자 최소 1개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AU01_LOGIN_03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요청 및 토큰 저장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서버에 로그인 요청 및 인증 토큰 저장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AU01_LOGIN_04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자동 로그인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 재시작 시 토큰 확인 후 자동 로그인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214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AU01_LOGIN_05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실패 메시지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ID/PW 불일치 시 에러 메시지 표시 및 UX 피드백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314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AU01_LOGIN_06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보기 토글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입력란에서 텍스트/마스킹 전환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86" name="Google Shape;186;p7"/>
          <p:cNvSpPr txBox="1"/>
          <p:nvPr/>
        </p:nvSpPr>
        <p:spPr>
          <a:xfrm>
            <a:off x="3016080" y="1269244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및 로그인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6a00e30c54_0_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56" name="Google Shape;1256;g36a00e30c54_0_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7" name="Google Shape;1257;g36a00e30c54_0_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8" name="Google Shape;1258;g36a00e30c54_0_1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엔티티 관계도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9" name="Google Shape;1259;g36a00e30c54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g36a00e30c54_0_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g36a00e30c54_0_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2" name="Google Shape;1262;g36a00e30c54_0_1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g36a00e30c54_0_1" title="ERD_user관점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9726" y="1473750"/>
            <a:ext cx="4504551" cy="531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g36a00e30c54_0_1"/>
          <p:cNvSpPr txBox="1"/>
          <p:nvPr/>
        </p:nvSpPr>
        <p:spPr>
          <a:xfrm>
            <a:off x="3822900" y="989400"/>
            <a:ext cx="14982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 관련 ERD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6a00e30c54_0_1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70" name="Google Shape;1270;g36a00e30c54_0_1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1" name="Google Shape;1271;g36a00e30c54_0_1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2" name="Google Shape;1272;g36a00e30c54_0_13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엔티티 관계도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3" name="Google Shape;1273;g36a00e30c54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g36a00e30c54_0_1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5" name="Google Shape;1275;g36a00e30c54_0_1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6" name="Google Shape;1276;g36a00e30c54_0_1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g36a00e30c54_0_13" title="ERD_Story관점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75" y="1319100"/>
            <a:ext cx="7633061" cy="54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g36a00e30c54_0_13"/>
          <p:cNvSpPr txBox="1"/>
          <p:nvPr/>
        </p:nvSpPr>
        <p:spPr>
          <a:xfrm>
            <a:off x="3822900" y="989400"/>
            <a:ext cx="14982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ERD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6a00e30c54_0_2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4" name="Google Shape;1284;g36a00e30c54_0_2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5" name="Google Shape;1285;g36a00e30c54_0_2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6" name="Google Shape;1286;g36a00e30c54_0_25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엔티티 관계도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7" name="Google Shape;1287;g36a00e30c54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g36a00e30c54_0_2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9" name="Google Shape;1289;g36a00e30c54_0_2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0" name="Google Shape;1290;g36a00e30c54_0_25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g36a00e30c54_0_25" title="ERD_학습관점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3813" y="1447451"/>
            <a:ext cx="5276374" cy="53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g36a00e30c54_0_25"/>
          <p:cNvSpPr txBox="1"/>
          <p:nvPr/>
        </p:nvSpPr>
        <p:spPr>
          <a:xfrm>
            <a:off x="3584100" y="1062675"/>
            <a:ext cx="19758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교육/퀴즈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관련 ERD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" name="Google Shape;1297;p21"/>
          <p:cNvGraphicFramePr/>
          <p:nvPr/>
        </p:nvGraphicFramePr>
        <p:xfrm>
          <a:off x="168879" y="213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{F946B398-99AA-4813-AA89-ECA16B3D5D0C}</a:tableStyleId>
              </a:tblPr>
              <a:tblGrid>
                <a:gridCol w="884877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기능 흐름도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</a:tr>
              <a:tr h="3796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8" name="Google Shape;1298;p21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99" name="Google Shape;1299;p2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0" name="Google Shape;1300;p21"/>
          <p:cNvCxnSpPr/>
          <p:nvPr/>
        </p:nvCxnSpPr>
        <p:spPr>
          <a:xfrm>
            <a:off x="3131856" y="8898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01" name="Google Shape;13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21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3" name="Google Shape;1303;p21"/>
          <p:cNvSpPr txBox="1"/>
          <p:nvPr/>
        </p:nvSpPr>
        <p:spPr>
          <a:xfrm>
            <a:off x="586102" y="2492896"/>
            <a:ext cx="496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로그인 및 자녀 프로필 선택 흐름</a:t>
            </a: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/>
          </a:p>
        </p:txBody>
      </p:sp>
      <p:sp>
        <p:nvSpPr>
          <p:cNvPr id="1304" name="Google Shape;1304;p21"/>
          <p:cNvSpPr/>
          <p:nvPr/>
        </p:nvSpPr>
        <p:spPr>
          <a:xfrm>
            <a:off x="929018" y="603285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1305" name="Google Shape;1305;p21"/>
          <p:cNvSpPr txBox="1"/>
          <p:nvPr/>
        </p:nvSpPr>
        <p:spPr>
          <a:xfrm>
            <a:off x="1145448" y="6011242"/>
            <a:ext cx="4479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JWT 토큰 기반 인증으로 로그인 여부를 검증한다.</a:t>
            </a:r>
            <a:endParaRPr/>
          </a:p>
        </p:txBody>
      </p:sp>
      <p:sp>
        <p:nvSpPr>
          <p:cNvPr id="1306" name="Google Shape;1306;p21"/>
          <p:cNvSpPr/>
          <p:nvPr/>
        </p:nvSpPr>
        <p:spPr>
          <a:xfrm>
            <a:off x="929031" y="628010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1307" name="Google Shape;1307;p21"/>
          <p:cNvSpPr txBox="1"/>
          <p:nvPr/>
        </p:nvSpPr>
        <p:spPr>
          <a:xfrm>
            <a:off x="1145456" y="6258554"/>
            <a:ext cx="6760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자녀의 이름, 나이, 학습 수준을 각각 지정하여 신규 프로필을 생성한다.</a:t>
            </a:r>
            <a:endParaRPr b="0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8" name="Google Shape;1308;p21"/>
          <p:cNvGraphicFramePr/>
          <p:nvPr/>
        </p:nvGraphicFramePr>
        <p:xfrm>
          <a:off x="168879" y="13980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{F946B398-99AA-4813-AA89-ECA16B3D5D0C}</a:tableStyleId>
              </a:tblPr>
              <a:tblGrid>
                <a:gridCol w="1018750"/>
                <a:gridCol w="1656175"/>
                <a:gridCol w="1008100"/>
                <a:gridCol w="2016225"/>
                <a:gridCol w="720075"/>
                <a:gridCol w="1080125"/>
                <a:gridCol w="648075"/>
                <a:gridCol w="7181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 ID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SCF1_USER_M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StoryCraft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</a:t>
                      </a:r>
                      <a:r>
                        <a:rPr lang="ko-KR" sz="1000"/>
                        <a:t>5</a:t>
                      </a:r>
                      <a:r>
                        <a:rPr lang="ko-KR" sz="1000" u="none" cap="none" strike="noStrike"/>
                        <a:t> . </a:t>
                      </a:r>
                      <a:r>
                        <a:rPr lang="ko-KR" sz="1000"/>
                        <a:t>07</a:t>
                      </a:r>
                      <a:r>
                        <a:rPr lang="ko-KR" sz="1000" u="none" cap="none" strike="noStrike"/>
                        <a:t> . </a:t>
                      </a:r>
                      <a:r>
                        <a:rPr lang="ko-KR" sz="1000"/>
                        <a:t>02</a:t>
                      </a:r>
                      <a:r>
                        <a:rPr lang="ko-KR" sz="1000" u="none" cap="none" strike="noStrike"/>
                        <a:t> .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4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Page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000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개요</a:t>
                      </a:r>
                      <a:endParaRPr b="1" i="0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인증 후 다자녀의 개별 학습 상태를 관리하기 위해 자녀별 프로필을 선택 또는 생성하는 기능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조예령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9" name="Google Shape;1309;p2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산출물 형식</a:t>
            </a:r>
            <a:endParaRPr/>
          </a:p>
        </p:txBody>
      </p:sp>
      <p:pic>
        <p:nvPicPr>
          <p:cNvPr id="1310" name="Google Shape;1310;p21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21" title="자녀프로필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8835" y="2492892"/>
            <a:ext cx="3976025" cy="377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21"/>
          <p:cNvSpPr/>
          <p:nvPr/>
        </p:nvSpPr>
        <p:spPr>
          <a:xfrm>
            <a:off x="4167781" y="4852929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1313" name="Google Shape;1313;p21"/>
          <p:cNvSpPr/>
          <p:nvPr/>
        </p:nvSpPr>
        <p:spPr>
          <a:xfrm>
            <a:off x="7044293" y="3225904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1314" name="Google Shape;1314;p21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처리도</a:t>
            </a: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(기능 흐름도)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g36c384d2ce0_1_55" title="동화생성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313" y="2700388"/>
            <a:ext cx="6382475" cy="31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g36c384d2ce0_1_5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1" name="Google Shape;1321;g36c384d2ce0_1_5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Google Shape;1322;g36c384d2ce0_1_5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3" name="Google Shape;1323;g36c384d2ce0_1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g36c384d2ce0_1_5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25" name="Google Shape;1325;g36c384d2ce0_1_55"/>
          <p:cNvGraphicFramePr/>
          <p:nvPr/>
        </p:nvGraphicFramePr>
        <p:xfrm>
          <a:off x="168879" y="213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{F946B398-99AA-4813-AA89-ECA16B3D5D0C}</a:tableStyleId>
              </a:tblPr>
              <a:tblGrid>
                <a:gridCol w="884877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기능 흐름도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</a:tr>
              <a:tr h="3796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6" name="Google Shape;1326;g36c384d2ce0_1_55"/>
          <p:cNvSpPr txBox="1"/>
          <p:nvPr/>
        </p:nvSpPr>
        <p:spPr>
          <a:xfrm>
            <a:off x="586102" y="2492896"/>
            <a:ext cx="496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&lt;사용자 키워드 기반 맞춤형 동화 생성 및 학습 흐름&gt;</a:t>
            </a:r>
            <a:endParaRPr/>
          </a:p>
        </p:txBody>
      </p:sp>
      <p:sp>
        <p:nvSpPr>
          <p:cNvPr id="1327" name="Google Shape;1327;g36c384d2ce0_1_55"/>
          <p:cNvSpPr/>
          <p:nvPr/>
        </p:nvSpPr>
        <p:spPr>
          <a:xfrm>
            <a:off x="4087793" y="2700404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1328" name="Google Shape;1328;g36c384d2ce0_1_55"/>
          <p:cNvSpPr/>
          <p:nvPr/>
        </p:nvSpPr>
        <p:spPr>
          <a:xfrm>
            <a:off x="929018" y="603285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1329" name="Google Shape;1329;g36c384d2ce0_1_55"/>
          <p:cNvSpPr txBox="1"/>
          <p:nvPr/>
        </p:nvSpPr>
        <p:spPr>
          <a:xfrm>
            <a:off x="1145448" y="6011242"/>
            <a:ext cx="4479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직접 키워드를 입력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 AI를 통해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맞춤형 동화를 생성한다.</a:t>
            </a:r>
            <a:endParaRPr/>
          </a:p>
        </p:txBody>
      </p:sp>
      <p:sp>
        <p:nvSpPr>
          <p:cNvPr id="1330" name="Google Shape;1330;g36c384d2ce0_1_55"/>
          <p:cNvSpPr/>
          <p:nvPr/>
        </p:nvSpPr>
        <p:spPr>
          <a:xfrm>
            <a:off x="929031" y="628010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1331" name="Google Shape;1331;g36c384d2ce0_1_55"/>
          <p:cNvSpPr txBox="1"/>
          <p:nvPr/>
        </p:nvSpPr>
        <p:spPr>
          <a:xfrm>
            <a:off x="1145456" y="6258554"/>
            <a:ext cx="6760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생성된 동화를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기반으로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리딩, 단어, 퀴즈 등 다양한 학습 옵션을 제공한다.</a:t>
            </a:r>
            <a:endParaRPr b="0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2" name="Google Shape;1332;g36c384d2ce0_1_55"/>
          <p:cNvSpPr/>
          <p:nvPr/>
        </p:nvSpPr>
        <p:spPr>
          <a:xfrm>
            <a:off x="2298856" y="5233029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graphicFrame>
        <p:nvGraphicFramePr>
          <p:cNvPr id="1333" name="Google Shape;1333;g36c384d2ce0_1_55"/>
          <p:cNvGraphicFramePr/>
          <p:nvPr/>
        </p:nvGraphicFramePr>
        <p:xfrm>
          <a:off x="168879" y="13980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{F946B398-99AA-4813-AA89-ECA16B3D5D0C}</a:tableStyleId>
              </a:tblPr>
              <a:tblGrid>
                <a:gridCol w="1018750"/>
                <a:gridCol w="1656175"/>
                <a:gridCol w="1008100"/>
                <a:gridCol w="2016225"/>
                <a:gridCol w="720075"/>
                <a:gridCol w="1080125"/>
                <a:gridCol w="648075"/>
                <a:gridCol w="7181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 ID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SCF2_STORYGEN_M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StoryCraft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</a:t>
                      </a:r>
                      <a:r>
                        <a:rPr lang="ko-KR" sz="1000"/>
                        <a:t>5</a:t>
                      </a:r>
                      <a:r>
                        <a:rPr lang="ko-KR" sz="1000" u="none" cap="none" strike="noStrike"/>
                        <a:t> . </a:t>
                      </a:r>
                      <a:r>
                        <a:rPr lang="ko-KR" sz="1000"/>
                        <a:t>07</a:t>
                      </a:r>
                      <a:r>
                        <a:rPr lang="ko-KR" sz="1000" u="none" cap="none" strike="noStrike"/>
                        <a:t> . </a:t>
                      </a:r>
                      <a:r>
                        <a:rPr lang="ko-KR" sz="1000"/>
                        <a:t>02</a:t>
                      </a:r>
                      <a:r>
                        <a:rPr lang="ko-KR" sz="1000" u="none" cap="none" strike="noStrike"/>
                        <a:t> .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498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Page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000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개요</a:t>
                      </a:r>
                      <a:endParaRPr b="1" i="0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입력한 키워드를 기반으로 AI가 자동으로 동화를 생성하고 학습 콘텐츠와 연계하는 기능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조예령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34" name="Google Shape;1334;g36c384d2ce0_1_55"/>
          <p:cNvSpPr/>
          <p:nvPr/>
        </p:nvSpPr>
        <p:spPr>
          <a:xfrm>
            <a:off x="7456534" y="1130999"/>
            <a:ext cx="1571100" cy="23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산출물 형식</a:t>
            </a:r>
            <a:endParaRPr/>
          </a:p>
        </p:txBody>
      </p:sp>
      <p:pic>
        <p:nvPicPr>
          <p:cNvPr id="1335" name="Google Shape;1335;g36c384d2ce0_1_55"/>
          <p:cNvPicPr preferRelativeResize="0"/>
          <p:nvPr/>
        </p:nvPicPr>
        <p:blipFill rotWithShape="1">
          <a:blip r:embed="rId5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g36c384d2ce0_1_55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처리도</a:t>
            </a: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(기능 흐름도)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36d580b2f4e_0_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2" name="Google Shape;1342;g36d580b2f4e_0_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3" name="Google Shape;1343;g36d580b2f4e_0_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4" name="Google Shape;1344;g36d580b2f4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g36d580b2f4e_0_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46" name="Google Shape;1346;g36d580b2f4e_0_0"/>
          <p:cNvGraphicFramePr/>
          <p:nvPr/>
        </p:nvGraphicFramePr>
        <p:xfrm>
          <a:off x="168879" y="213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{F946B398-99AA-4813-AA89-ECA16B3D5D0C}</a:tableStyleId>
              </a:tblPr>
              <a:tblGrid>
                <a:gridCol w="884877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기능 흐름도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</a:tr>
              <a:tr h="3796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7" name="Google Shape;1347;g36d580b2f4e_0_0"/>
          <p:cNvSpPr txBox="1"/>
          <p:nvPr/>
        </p:nvSpPr>
        <p:spPr>
          <a:xfrm>
            <a:off x="586102" y="2492896"/>
            <a:ext cx="496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기반 퀴즈 </a:t>
            </a: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</a:t>
            </a: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결과 저장</a:t>
            </a: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흐름&gt;</a:t>
            </a:r>
            <a:endParaRPr/>
          </a:p>
        </p:txBody>
      </p:sp>
      <p:sp>
        <p:nvSpPr>
          <p:cNvPr id="1348" name="Google Shape;1348;g36d580b2f4e_0_0"/>
          <p:cNvSpPr/>
          <p:nvPr/>
        </p:nvSpPr>
        <p:spPr>
          <a:xfrm>
            <a:off x="919418" y="625755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1349" name="Google Shape;1349;g36d580b2f4e_0_0"/>
          <p:cNvSpPr txBox="1"/>
          <p:nvPr/>
        </p:nvSpPr>
        <p:spPr>
          <a:xfrm>
            <a:off x="1187626" y="6235950"/>
            <a:ext cx="5948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vocabulary, grammar, story 등의 콘텐츠 유형/ 난이도를 선택해 사용자가 원하는 퀴즈를 풀수 있다. </a:t>
            </a:r>
            <a:endParaRPr/>
          </a:p>
        </p:txBody>
      </p:sp>
      <p:graphicFrame>
        <p:nvGraphicFramePr>
          <p:cNvPr id="1350" name="Google Shape;1350;g36d580b2f4e_0_0"/>
          <p:cNvGraphicFramePr/>
          <p:nvPr/>
        </p:nvGraphicFramePr>
        <p:xfrm>
          <a:off x="168879" y="13980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{F946B398-99AA-4813-AA89-ECA16B3D5D0C}</a:tableStyleId>
              </a:tblPr>
              <a:tblGrid>
                <a:gridCol w="1018750"/>
                <a:gridCol w="1944200"/>
                <a:gridCol w="720075"/>
                <a:gridCol w="2016225"/>
                <a:gridCol w="720075"/>
                <a:gridCol w="1080125"/>
                <a:gridCol w="648075"/>
                <a:gridCol w="7181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 ID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SCF3_QUIZHANDLER_M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StoryCraft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</a:t>
                      </a:r>
                      <a:r>
                        <a:rPr lang="ko-KR" sz="1000"/>
                        <a:t>5</a:t>
                      </a:r>
                      <a:r>
                        <a:rPr lang="ko-KR" sz="1000" u="none" cap="none" strike="noStrike"/>
                        <a:t> . </a:t>
                      </a:r>
                      <a:r>
                        <a:rPr lang="ko-KR" sz="1000"/>
                        <a:t>07</a:t>
                      </a:r>
                      <a:r>
                        <a:rPr lang="ko-KR" sz="1000" u="none" cap="none" strike="noStrike"/>
                        <a:t> . </a:t>
                      </a:r>
                      <a:r>
                        <a:rPr lang="ko-KR" sz="1000"/>
                        <a:t>02</a:t>
                      </a:r>
                      <a:r>
                        <a:rPr lang="ko-KR" sz="1000" u="none" cap="none" strike="noStrike"/>
                        <a:t> .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498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Page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000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개요</a:t>
                      </a:r>
                      <a:endParaRPr b="1" i="0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퀴즈를 검색·풀기·북마크하며 다양한 필터와 발음 기능을 통해 학습을 수행하는 기능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조예령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51" name="Google Shape;1351;g36d580b2f4e_0_0"/>
          <p:cNvSpPr/>
          <p:nvPr/>
        </p:nvSpPr>
        <p:spPr>
          <a:xfrm>
            <a:off x="7456534" y="1130999"/>
            <a:ext cx="1571100" cy="23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산출물 형식</a:t>
            </a:r>
            <a:endParaRPr/>
          </a:p>
        </p:txBody>
      </p:sp>
      <p:pic>
        <p:nvPicPr>
          <p:cNvPr id="1352" name="Google Shape;1352;g36d580b2f4e_0_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g36d580b2f4e_0_0" title="퀴즈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625" y="2739200"/>
            <a:ext cx="6558812" cy="34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g36d580b2f4e_0_0"/>
          <p:cNvSpPr/>
          <p:nvPr/>
        </p:nvSpPr>
        <p:spPr>
          <a:xfrm>
            <a:off x="1355506" y="4599454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1355" name="Google Shape;1355;g36d580b2f4e_0_0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처리도</a:t>
            </a: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(기능 흐름도)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g36d580b2f4e_0_21" title="보상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225" y="2790250"/>
            <a:ext cx="4008552" cy="32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g36d580b2f4e_0_2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62" name="Google Shape;1362;g36d580b2f4e_0_2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3" name="Google Shape;1363;g36d580b2f4e_0_2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64" name="Google Shape;1364;g36d580b2f4e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g36d580b2f4e_0_2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66" name="Google Shape;1366;g36d580b2f4e_0_21"/>
          <p:cNvGraphicFramePr/>
          <p:nvPr/>
        </p:nvGraphicFramePr>
        <p:xfrm>
          <a:off x="168879" y="213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{F946B398-99AA-4813-AA89-ECA16B3D5D0C}</a:tableStyleId>
              </a:tblPr>
              <a:tblGrid>
                <a:gridCol w="884877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기능 흐름도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</a:tr>
              <a:tr h="3796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67" name="Google Shape;1367;g36d580b2f4e_0_21"/>
          <p:cNvSpPr txBox="1"/>
          <p:nvPr/>
        </p:nvSpPr>
        <p:spPr>
          <a:xfrm>
            <a:off x="586102" y="2492896"/>
            <a:ext cx="496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&lt;사용자 </a:t>
            </a: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포인트 지급 및 레벨</a:t>
            </a: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상승 </a:t>
            </a:r>
            <a:r>
              <a:rPr b="1" lang="ko-KR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흐름&gt;</a:t>
            </a:r>
            <a:endParaRPr/>
          </a:p>
        </p:txBody>
      </p:sp>
      <p:sp>
        <p:nvSpPr>
          <p:cNvPr id="1368" name="Google Shape;1368;g36d580b2f4e_0_21"/>
          <p:cNvSpPr/>
          <p:nvPr/>
        </p:nvSpPr>
        <p:spPr>
          <a:xfrm>
            <a:off x="4062543" y="3429004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1369" name="Google Shape;1369;g36d580b2f4e_0_21"/>
          <p:cNvSpPr/>
          <p:nvPr/>
        </p:nvSpPr>
        <p:spPr>
          <a:xfrm>
            <a:off x="929018" y="603285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1370" name="Google Shape;1370;g36d580b2f4e_0_21"/>
          <p:cNvSpPr txBox="1"/>
          <p:nvPr/>
        </p:nvSpPr>
        <p:spPr>
          <a:xfrm>
            <a:off x="1145450" y="6011250"/>
            <a:ext cx="554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1회 생성, 단어 10개 저장, 퀴즈 10개 학습 모두 완료시 데일리 미션을 완료 처리한다.</a:t>
            </a:r>
            <a:endParaRPr/>
          </a:p>
        </p:txBody>
      </p:sp>
      <p:sp>
        <p:nvSpPr>
          <p:cNvPr id="1371" name="Google Shape;1371;g36d580b2f4e_0_21"/>
          <p:cNvSpPr/>
          <p:nvPr/>
        </p:nvSpPr>
        <p:spPr>
          <a:xfrm>
            <a:off x="929031" y="6280104"/>
            <a:ext cx="268200" cy="2031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1372" name="Google Shape;1372;g36d580b2f4e_0_21"/>
          <p:cNvSpPr txBox="1"/>
          <p:nvPr/>
        </p:nvSpPr>
        <p:spPr>
          <a:xfrm>
            <a:off x="1145456" y="6258554"/>
            <a:ext cx="6760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사용자별 보상 히스토리를 기록하여 레벨 추적 및 마이페이지 내 피드백 데이터를 제공한다.</a:t>
            </a:r>
            <a:endParaRPr b="0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3" name="Google Shape;1373;g36d580b2f4e_0_21"/>
          <p:cNvSpPr/>
          <p:nvPr/>
        </p:nvSpPr>
        <p:spPr>
          <a:xfrm>
            <a:off x="1187631" y="3782954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-85725" lvl="0" marL="8572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graphicFrame>
        <p:nvGraphicFramePr>
          <p:cNvPr id="1374" name="Google Shape;1374;g36d580b2f4e_0_21"/>
          <p:cNvGraphicFramePr/>
          <p:nvPr/>
        </p:nvGraphicFramePr>
        <p:xfrm>
          <a:off x="168879" y="13980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{F946B398-99AA-4813-AA89-ECA16B3D5D0C}</a:tableStyleId>
              </a:tblPr>
              <a:tblGrid>
                <a:gridCol w="1018750"/>
                <a:gridCol w="1828425"/>
                <a:gridCol w="835850"/>
                <a:gridCol w="2016225"/>
                <a:gridCol w="720075"/>
                <a:gridCol w="1080125"/>
                <a:gridCol w="648075"/>
                <a:gridCol w="718125"/>
              </a:tblGrid>
              <a:tr h="38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 ID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SCF4_REWARDPROC_M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StoryCraft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/>
                        <a:t>202</a:t>
                      </a:r>
                      <a:r>
                        <a:rPr lang="ko-KR" sz="1000"/>
                        <a:t>5</a:t>
                      </a:r>
                      <a:r>
                        <a:rPr lang="ko-KR" sz="1000" u="none" cap="none" strike="noStrike"/>
                        <a:t> . </a:t>
                      </a:r>
                      <a:r>
                        <a:rPr lang="ko-KR" sz="1000"/>
                        <a:t>07</a:t>
                      </a:r>
                      <a:r>
                        <a:rPr lang="ko-KR" sz="1000" u="none" cap="none" strike="noStrike"/>
                        <a:t> . </a:t>
                      </a:r>
                      <a:r>
                        <a:rPr lang="ko-KR" sz="1000"/>
                        <a:t>02</a:t>
                      </a:r>
                      <a:r>
                        <a:rPr lang="ko-KR" sz="1000" u="none" cap="none" strike="noStrike"/>
                        <a:t> .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498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Page</a:t>
                      </a:r>
                      <a:endParaRPr b="1" sz="1000" u="none" cap="none" strike="noStrike">
                        <a:solidFill>
                          <a:srgbClr val="3B5AA8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000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5AA8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3B5AA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개요</a:t>
                      </a:r>
                      <a:endParaRPr b="1" i="0" sz="1000" u="none" cap="none" strike="noStrike">
                        <a:solidFill>
                          <a:srgbClr val="3B5AA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완료 시 포인트, 배지, 레벨업 등 보상을 조건에 따라 자동 지급하고 히스토리에 기록하는 기능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조예령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7787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75" name="Google Shape;1375;g36d580b2f4e_0_21"/>
          <p:cNvSpPr/>
          <p:nvPr/>
        </p:nvSpPr>
        <p:spPr>
          <a:xfrm>
            <a:off x="7456534" y="1130999"/>
            <a:ext cx="1571100" cy="23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산출물 형식</a:t>
            </a:r>
            <a:endParaRPr/>
          </a:p>
        </p:txBody>
      </p:sp>
      <p:pic>
        <p:nvPicPr>
          <p:cNvPr id="1376" name="Google Shape;1376;g36d580b2f4e_0_21"/>
          <p:cNvPicPr preferRelativeResize="0"/>
          <p:nvPr/>
        </p:nvPicPr>
        <p:blipFill rotWithShape="1">
          <a:blip r:embed="rId5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g36d580b2f4e_0_21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처리도</a:t>
            </a: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(기능 흐름도)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83" name="Google Shape;1383;p2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4" name="Google Shape;1384;p2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5" name="Google Shape;13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22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7" name="Google Shape;1387;p22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22" title="자녀프로필 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3525" y="1195388"/>
            <a:ext cx="6076950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22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처리도</a:t>
            </a: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(기능 흐름도)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6d580b2f4e_0_8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95" name="Google Shape;1395;g36d580b2f4e_0_81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6" name="Google Shape;1396;g36d580b2f4e_0_81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97" name="Google Shape;1397;g36d580b2f4e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g36d580b2f4e_0_81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9" name="Google Shape;1399;g36d580b2f4e_0_81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g36d580b2f4e_0_81" title="동화 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775" y="1334000"/>
            <a:ext cx="6448425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g36d580b2f4e_0_81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처리도</a:t>
            </a: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(기능 흐름도)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g36d580b2f4e_0_69" title="퀴즈 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188" y="826875"/>
            <a:ext cx="4621629" cy="60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g36d580b2f4e_0_69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08" name="Google Shape;1408;g36d580b2f4e_0_69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9" name="Google Shape;1409;g36d580b2f4e_0_69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10" name="Google Shape;1410;g36d580b2f4e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g36d580b2f4e_0_69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2" name="Google Shape;1412;g36d580b2f4e_0_69"/>
          <p:cNvPicPr preferRelativeResize="0"/>
          <p:nvPr/>
        </p:nvPicPr>
        <p:blipFill rotWithShape="1">
          <a:blip r:embed="rId5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g36d580b2f4e_0_69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처리도</a:t>
            </a: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(기능 흐름도)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af4a03447_0_10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2" name="Google Shape;192;g36af4a03447_0_10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g36af4a03447_0_10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g36af4a03447_0_10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g36af4a03447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6af4a03447_0_10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7" name="Google Shape;197;g36af4a03447_0_10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g36af4a03447_0_10"/>
          <p:cNvGraphicFramePr/>
          <p:nvPr/>
        </p:nvGraphicFramePr>
        <p:xfrm>
          <a:off x="424350" y="145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{B9218C94-FA5E-4DEE-9153-6F2E3A0E1E35}</a:tableStyleId>
              </a:tblPr>
              <a:tblGrid>
                <a:gridCol w="949250"/>
                <a:gridCol w="921450"/>
                <a:gridCol w="1261825"/>
                <a:gridCol w="1373425"/>
                <a:gridCol w="2515625"/>
                <a:gridCol w="699450"/>
                <a:gridCol w="589875"/>
              </a:tblGrid>
              <a:tr h="32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기능ID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세부사항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CCE4"/>
                    </a:solidFill>
                  </a:tcPr>
                </a:tc>
              </a:tr>
              <a:tr h="539050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AU02_SIGN_01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정보 입력 (이메일, 비밀번호 등)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ID/PW 입력 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390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AU02_SIGN_02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재입력 일치 검사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재확인 필드 및 일치 여부 검사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AU02_SIGN_03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인증 전송 및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인증을 통해 가입자 이메일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AU02_SIGN_04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생성 및 DB 저장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정보 저장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High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AU02_SIGN_05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약관 동의 체크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필수/선택 약관 분리 및 전체동의 기능 포함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Low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ID/PW 찾기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AU03_FIND_01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입력 및 계정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입력값으로 계정 존재 여부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40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AU03_FIND_02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인증번호 입력 및 검증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이메일로 전송된 인증번호 입력 및 유효성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  <a:tr h="6708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AU03_FIND_03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임시 비밀번호 전송 or 재설정 링크 제공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재설정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Medium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6d580b2f4e_0_5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19" name="Google Shape;1419;g36d580b2f4e_0_5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0" name="Google Shape;1420;g36d580b2f4e_0_5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1" name="Google Shape;1421;g36d580b2f4e_0_53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처리도</a:t>
            </a: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(기능 흐름도)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2" name="Google Shape;1422;g36d580b2f4e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g36d580b2f4e_0_5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4" name="Google Shape;1424;g36d580b2f4e_0_5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g36d580b2f4e_0_53" title="보상 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600" y="1277144"/>
            <a:ext cx="7474796" cy="5015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77300"/>
            <a:ext cx="4291676" cy="4359142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32" name="Google Shape;1432;p2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3" name="Google Shape;1433;p2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4" name="Google Shape;1434;p2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명세서 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5" name="Google Shape;14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23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7" name="Google Shape;1437;p23"/>
          <p:cNvSpPr/>
          <p:nvPr/>
        </p:nvSpPr>
        <p:spPr>
          <a:xfrm>
            <a:off x="4572000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8" name="Google Shape;1438;p23"/>
          <p:cNvPicPr preferRelativeResize="0"/>
          <p:nvPr/>
        </p:nvPicPr>
        <p:blipFill rotWithShape="1">
          <a:blip r:embed="rId5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23" title="Storycraft_알고리즘정의서_final.drawio.png"/>
          <p:cNvPicPr preferRelativeResize="0"/>
          <p:nvPr/>
        </p:nvPicPr>
        <p:blipFill rotWithShape="1">
          <a:blip r:embed="rId6">
            <a:alphaModFix/>
          </a:blip>
          <a:srcRect b="0" l="0" r="901" t="546"/>
          <a:stretch/>
        </p:blipFill>
        <p:spPr>
          <a:xfrm>
            <a:off x="915888" y="1473825"/>
            <a:ext cx="2904405" cy="43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23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1" name="Google Shape;1441;p23"/>
          <p:cNvSpPr txBox="1"/>
          <p:nvPr/>
        </p:nvSpPr>
        <p:spPr>
          <a:xfrm>
            <a:off x="2503050" y="1109200"/>
            <a:ext cx="4137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행동 기반 동화 몰입도 예측 알고리즘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g36d26c6364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100" y="1473901"/>
            <a:ext cx="3537606" cy="43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g36d26c6364d_0_3"/>
          <p:cNvSpPr/>
          <p:nvPr/>
        </p:nvSpPr>
        <p:spPr>
          <a:xfrm>
            <a:off x="4572000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8" name="Google Shape;1448;g36d26c6364d_0_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49" name="Google Shape;1449;g36d26c6364d_0_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0" name="Google Shape;1450;g36d26c6364d_0_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1" name="Google Shape;1451;g36d26c6364d_0_3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명세서 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2" name="Google Shape;1452;g36d26c6364d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g36d26c6364d_0_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4" name="Google Shape;1454;g36d26c6364d_0_3"/>
          <p:cNvPicPr preferRelativeResize="0"/>
          <p:nvPr/>
        </p:nvPicPr>
        <p:blipFill rotWithShape="1">
          <a:blip r:embed="rId5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g36d26c6364d_0_3" title="Storycraft_알고리즘정의서_final.drawio.png"/>
          <p:cNvPicPr preferRelativeResize="0"/>
          <p:nvPr/>
        </p:nvPicPr>
        <p:blipFill rotWithShape="1">
          <a:blip r:embed="rId6">
            <a:alphaModFix/>
          </a:blip>
          <a:srcRect b="0" l="0" r="901" t="546"/>
          <a:stretch/>
        </p:blipFill>
        <p:spPr>
          <a:xfrm>
            <a:off x="915888" y="1473825"/>
            <a:ext cx="2904405" cy="43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g36d26c6364d_0_3"/>
          <p:cNvSpPr/>
          <p:nvPr/>
        </p:nvSpPr>
        <p:spPr>
          <a:xfrm>
            <a:off x="222256" y="1473901"/>
            <a:ext cx="4291800" cy="438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7" name="Google Shape;1457;g36d26c6364d_0_3"/>
          <p:cNvSpPr txBox="1"/>
          <p:nvPr/>
        </p:nvSpPr>
        <p:spPr>
          <a:xfrm>
            <a:off x="2503050" y="1109200"/>
            <a:ext cx="4137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행동 기반 동화 몰입도 예측 알고리즘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63" name="Google Shape;1463;p2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4" name="Google Shape;1464;p2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5" name="Google Shape;1465;p25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6" name="Google Shape;14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25"/>
          <p:cNvSpPr/>
          <p:nvPr/>
        </p:nvSpPr>
        <p:spPr>
          <a:xfrm flipH="1" rot="10800000">
            <a:off x="-577697" y="-576001"/>
            <a:ext cx="1181047" cy="1167213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8" name="Google Shape;1468;p25"/>
          <p:cNvGraphicFramePr/>
          <p:nvPr/>
        </p:nvGraphicFramePr>
        <p:xfrm>
          <a:off x="298210" y="19807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HOME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HOME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최근 읽은(생성한) 동화 리스트 표시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HOME-01-02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리스트 삽화 및 제목 나열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HOME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생성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진입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HOME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Dictionary 탭 진입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HOME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 탭 진입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HOME-02-04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결제/구독 진입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HOME-02-05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 진입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HOME-02-06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설정 진입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HOME-02-07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공지/이벤트/도움말 진입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69" name="Google Shape;1469;p25"/>
          <p:cNvPicPr preferRelativeResize="0"/>
          <p:nvPr/>
        </p:nvPicPr>
        <p:blipFill rotWithShape="1">
          <a:blip r:embed="rId4">
            <a:alphaModFix/>
          </a:blip>
          <a:srcRect b="44641" l="21956" r="21023" t="40516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6bc6566323_0_1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5" name="Google Shape;1475;g36bc6566323_0_1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6" name="Google Shape;1476;g36bc6566323_0_1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7" name="Google Shape;1477;g36bc6566323_0_13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8" name="Google Shape;1478;g36bc6566323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g36bc6566323_0_1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0" name="Google Shape;1480;g36bc6566323_0_13"/>
          <p:cNvGraphicFramePr/>
          <p:nvPr/>
        </p:nvGraphicFramePr>
        <p:xfrm>
          <a:off x="298210" y="19807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기능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-01-02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입력값 유효성 검사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-01-03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자동 로그인 처리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-02-02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정보 입력 (이메일, 비밀번호 등)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-02-03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인증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ID/PW 찾기 기능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-03-02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입력 및 계정 확인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AUTH-03-03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메일로 임시 비밀번호 전송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81" name="Google Shape;1481;g36bc6566323_0_1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36bc6566323_0_2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87" name="Google Shape;1487;g36bc6566323_0_2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8" name="Google Shape;1488;g36bc6566323_0_2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9" name="Google Shape;1489;g36bc6566323_0_24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및 읽기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0" name="Google Shape;1490;g36bc656632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g36bc6566323_0_2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92" name="Google Shape;1492;g36bc6566323_0_24"/>
          <p:cNvGraphicFramePr/>
          <p:nvPr/>
        </p:nvGraphicFramePr>
        <p:xfrm>
          <a:off x="298210" y="19807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STGE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STGE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기반 동화 생성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STGE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-01-02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미리보기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STGE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클릭 시 뜻/예문 표시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STGE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하이라이트 설정/해제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STGE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-03-01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영어 퀴즈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STGE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-03-02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학습 단어 저장 및 복습 기능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STGE-04-01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음성 입력 인식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STGE-04-02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발음 교정 및 피드백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STGE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-04-03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TTS 음성 출력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93" name="Google Shape;1493;g36bc6566323_0_24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36bc6566323_0_35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99" name="Google Shape;1499;g36bc6566323_0_35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0" name="Google Shape;1500;g36bc6566323_0_35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1" name="Google Shape;1501;g36bc6566323_0_35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 목록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2" name="Google Shape;1502;g36bc6566323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g36bc6566323_0_35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04" name="Google Shape;1504;g36bc6566323_0_35"/>
          <p:cNvGraphicFramePr/>
          <p:nvPr/>
        </p:nvGraphicFramePr>
        <p:xfrm>
          <a:off x="298210" y="19807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목록 조회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-01-02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정렬 옵션 적용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-01-03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즐겨찾기 등록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-01-04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상세 조회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-02-01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공유하기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-02-02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좋아요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검색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-03-02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 필터 적용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STLT-04-01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동화 삭제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05" name="Google Shape;1505;g36bc6566323_0_35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6bc6566323_0_7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11" name="Google Shape;1511;g36bc6566323_0_7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2" name="Google Shape;1512;g36bc6566323_0_7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3" name="Google Shape;1513;g36bc6566323_0_72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영어 사전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14" name="Google Shape;1514;g36bc6566323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g36bc6566323_0_72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6" name="Google Shape;1516;g36bc6566323_0_72"/>
          <p:cNvGraphicFramePr/>
          <p:nvPr/>
        </p:nvGraphicFramePr>
        <p:xfrm>
          <a:off x="298210" y="19807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WORD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WORD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영어 단어 조회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WORD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-01-02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상세 보기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WORD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-01-03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북마크/즐겨찾기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WORD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-01-04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발음 듣기 기능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WORD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-01-05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 삭제 기능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WORD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-02-01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난이도 필터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WORD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-02-02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보기 옵션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WORD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단어/뜻 검색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17" name="Google Shape;1517;g36bc6566323_0_72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36bc6566323_0_83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23" name="Google Shape;1523;g36bc6566323_0_83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4" name="Google Shape;1524;g36bc6566323_0_83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5" name="Google Shape;1525;g36bc6566323_0_83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영어 퀴즈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26" name="Google Shape;1526;g36bc6566323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g36bc6566323_0_83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28" name="Google Shape;1528;g36bc6566323_0_83"/>
          <p:cNvGraphicFramePr/>
          <p:nvPr/>
        </p:nvGraphicFramePr>
        <p:xfrm>
          <a:off x="298210" y="17711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10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북마크 퀴즈 카드 리스트 조회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-01-02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상세 정보 표시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-01-03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풀기 기능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-01-04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발음 듣기 기능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-01-05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북마크 해제 기능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-01-06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삭제 기능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-02-01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퀴즈 유형 필터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-02-02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난이도 필터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 검색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QUIZ-03-02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실시간 검색 반영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29" name="Google Shape;1529;g36bc6566323_0_83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6bc6566323_0_94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35" name="Google Shape;1535;g36bc6566323_0_94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6" name="Google Shape;1536;g36bc6566323_0_94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cap="flat" cmpd="sng" w="28575">
            <a:solidFill>
              <a:srgbClr val="3B5AA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7" name="Google Shape;1537;g36bc6566323_0_94"/>
          <p:cNvSpPr txBox="1"/>
          <p:nvPr/>
        </p:nvSpPr>
        <p:spPr>
          <a:xfrm>
            <a:off x="323528" y="692696"/>
            <a:ext cx="2808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b="1" i="0" lang="ko-KR" sz="1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- </a:t>
            </a:r>
            <a:r>
              <a:rPr b="1"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결제/구독</a:t>
            </a:r>
            <a:endParaRPr b="0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8" name="Google Shape;1538;g36bc6566323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g36bc6566323_0_94"/>
          <p:cNvSpPr/>
          <p:nvPr/>
        </p:nvSpPr>
        <p:spPr>
          <a:xfrm flipH="1" rot="10800000">
            <a:off x="-577697" y="-576088"/>
            <a:ext cx="1181100" cy="1167300"/>
          </a:xfrm>
          <a:prstGeom prst="blockArc">
            <a:avLst>
              <a:gd fmla="val 16158679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0" name="Google Shape;1540;g36bc6566323_0_94"/>
          <p:cNvGraphicFramePr/>
          <p:nvPr/>
        </p:nvGraphicFramePr>
        <p:xfrm>
          <a:off x="298210" y="19807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{4AB4C9C1-9F06-404E-A17C-D981C076FDF9}</a:tableStyleId>
              </a:tblPr>
              <a:tblGrid>
                <a:gridCol w="1233550"/>
                <a:gridCol w="2726900"/>
                <a:gridCol w="4587150"/>
              </a:tblGrid>
              <a:tr h="37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분류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기능번호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1D6ED"/>
                    </a:solidFill>
                  </a:tcPr>
                </a:tc>
              </a:tr>
              <a:tr h="379450"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SPAY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SPAY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플랜 확인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SPAY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-01-02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상태 알림 표시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SPAY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변경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SPAY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</a:t>
                      </a: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플랜 업그레이드/다운그레이드/취소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SPAY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-03-01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내역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SPAY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-03-02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영수증 다운로드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SPAY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-04-01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오류 대응(결제 문의 연결)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SPAY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-05-01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수단 조회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1675" marB="11675" marR="42250" marL="422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41" name="Google Shape;1541;g36bc6566323_0_94"/>
          <p:cNvPicPr preferRelativeResize="0"/>
          <p:nvPr/>
        </p:nvPicPr>
        <p:blipFill rotWithShape="1">
          <a:blip r:embed="rId4">
            <a:alphaModFix/>
          </a:blip>
          <a:srcRect b="44641" l="21959" r="21018" t="40515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2014-04-16T00:55:54Z</dcterms:created>
  <dc:creator>이낙선</dc:creator>
</cp:coreProperties>
</file>